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8"/>
  </p:notesMasterIdLst>
  <p:sldIdLst>
    <p:sldId id="258" r:id="rId2"/>
    <p:sldId id="270" r:id="rId3"/>
    <p:sldId id="271" r:id="rId4"/>
    <p:sldId id="268" r:id="rId5"/>
    <p:sldId id="269" r:id="rId6"/>
    <p:sldId id="312" r:id="rId7"/>
    <p:sldId id="313" r:id="rId8"/>
    <p:sldId id="315" r:id="rId9"/>
    <p:sldId id="317" r:id="rId10"/>
    <p:sldId id="280" r:id="rId11"/>
    <p:sldId id="314" r:id="rId12"/>
    <p:sldId id="318" r:id="rId13"/>
    <p:sldId id="320" r:id="rId14"/>
    <p:sldId id="284" r:id="rId15"/>
    <p:sldId id="321" r:id="rId16"/>
    <p:sldId id="286" r:id="rId17"/>
    <p:sldId id="287" r:id="rId18"/>
    <p:sldId id="289" r:id="rId19"/>
    <p:sldId id="291" r:id="rId20"/>
    <p:sldId id="296" r:id="rId21"/>
    <p:sldId id="322" r:id="rId22"/>
    <p:sldId id="298" r:id="rId23"/>
    <p:sldId id="297" r:id="rId24"/>
    <p:sldId id="299" r:id="rId25"/>
    <p:sldId id="300" r:id="rId26"/>
    <p:sldId id="301" r:id="rId27"/>
    <p:sldId id="302" r:id="rId28"/>
    <p:sldId id="304" r:id="rId29"/>
    <p:sldId id="294" r:id="rId30"/>
    <p:sldId id="305" r:id="rId31"/>
    <p:sldId id="308" r:id="rId32"/>
    <p:sldId id="306" r:id="rId33"/>
    <p:sldId id="307" r:id="rId34"/>
    <p:sldId id="309" r:id="rId35"/>
    <p:sldId id="310" r:id="rId36"/>
    <p:sldId id="31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hyperlink" Target="https://nces.ed.gov/ipeds/datacenter/DataFiles.aspx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7.png"/><Relationship Id="rId5" Type="http://schemas.openxmlformats.org/officeDocument/2006/relationships/hyperlink" Target="https://nces.ed.gov/ipeds/datacenter/DataFiles.aspx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B49E5A-AB61-4B45-9A25-1C7A1234E11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58686C-C799-43F3-A18D-43E932987919}">
      <dgm:prSet/>
      <dgm:spPr/>
      <dgm:t>
        <a:bodyPr/>
        <a:lstStyle/>
        <a:p>
          <a:r>
            <a:rPr lang="en-US"/>
            <a:t>Data collection &amp; cleaning </a:t>
          </a:r>
        </a:p>
      </dgm:t>
    </dgm:pt>
    <dgm:pt modelId="{DC5F4E9B-E232-47A9-A7BF-080101B9F640}" type="parTrans" cxnId="{D509CA00-C6B3-4B6C-A703-41B1DCC78E1D}">
      <dgm:prSet/>
      <dgm:spPr/>
      <dgm:t>
        <a:bodyPr/>
        <a:lstStyle/>
        <a:p>
          <a:endParaRPr lang="en-US"/>
        </a:p>
      </dgm:t>
    </dgm:pt>
    <dgm:pt modelId="{9CCD0EB7-EA24-4539-92EF-9279DDA57AF5}" type="sibTrans" cxnId="{D509CA00-C6B3-4B6C-A703-41B1DCC78E1D}">
      <dgm:prSet/>
      <dgm:spPr/>
      <dgm:t>
        <a:bodyPr/>
        <a:lstStyle/>
        <a:p>
          <a:endParaRPr lang="en-US"/>
        </a:p>
      </dgm:t>
    </dgm:pt>
    <dgm:pt modelId="{4C53465E-D35E-45C4-A00B-57F550A1F0FF}">
      <dgm:prSet/>
      <dgm:spPr/>
      <dgm:t>
        <a:bodyPr/>
        <a:lstStyle/>
        <a:p>
          <a:r>
            <a:rPr lang="en-US"/>
            <a:t>Initial exploratory analysis </a:t>
          </a:r>
        </a:p>
      </dgm:t>
    </dgm:pt>
    <dgm:pt modelId="{CAE39DDB-5ED8-42DD-B2C3-90C8199A96AE}" type="parTrans" cxnId="{112E4DE6-FBBB-4FBB-97D5-AA9B758A0FD4}">
      <dgm:prSet/>
      <dgm:spPr/>
      <dgm:t>
        <a:bodyPr/>
        <a:lstStyle/>
        <a:p>
          <a:endParaRPr lang="en-US"/>
        </a:p>
      </dgm:t>
    </dgm:pt>
    <dgm:pt modelId="{36E60FB5-A291-41F9-A5F4-546A2A226FCB}" type="sibTrans" cxnId="{112E4DE6-FBBB-4FBB-97D5-AA9B758A0FD4}">
      <dgm:prSet/>
      <dgm:spPr/>
      <dgm:t>
        <a:bodyPr/>
        <a:lstStyle/>
        <a:p>
          <a:endParaRPr lang="en-US"/>
        </a:p>
      </dgm:t>
    </dgm:pt>
    <dgm:pt modelId="{333BF9B1-CE6C-4831-A586-69EA935985BF}">
      <dgm:prSet/>
      <dgm:spPr/>
      <dgm:t>
        <a:bodyPr/>
        <a:lstStyle/>
        <a:p>
          <a:r>
            <a:rPr lang="en-US"/>
            <a:t>Application of Machine Learning Algorithms </a:t>
          </a:r>
        </a:p>
      </dgm:t>
    </dgm:pt>
    <dgm:pt modelId="{FD437831-03CB-4A3F-9FB7-CA293BB2768B}" type="parTrans" cxnId="{8CD87AF0-4AA1-4F0B-87A4-608929520CA3}">
      <dgm:prSet/>
      <dgm:spPr/>
      <dgm:t>
        <a:bodyPr/>
        <a:lstStyle/>
        <a:p>
          <a:endParaRPr lang="en-US"/>
        </a:p>
      </dgm:t>
    </dgm:pt>
    <dgm:pt modelId="{1782FE90-E2EC-40F4-89CE-E2709876A1F7}" type="sibTrans" cxnId="{8CD87AF0-4AA1-4F0B-87A4-608929520CA3}">
      <dgm:prSet/>
      <dgm:spPr/>
      <dgm:t>
        <a:bodyPr/>
        <a:lstStyle/>
        <a:p>
          <a:endParaRPr lang="en-US"/>
        </a:p>
      </dgm:t>
    </dgm:pt>
    <dgm:pt modelId="{7186D6D5-4CB4-4898-AF36-DD539838C9EC}">
      <dgm:prSet/>
      <dgm:spPr/>
      <dgm:t>
        <a:bodyPr/>
        <a:lstStyle/>
        <a:p>
          <a:r>
            <a:rPr lang="en-US"/>
            <a:t>Conclusions &amp; Further Analysis </a:t>
          </a:r>
        </a:p>
      </dgm:t>
    </dgm:pt>
    <dgm:pt modelId="{093C5168-0488-46B7-8BDF-817C6A8E5208}" type="parTrans" cxnId="{8C8A7ED2-E500-4776-B9A7-D58D36AE908A}">
      <dgm:prSet/>
      <dgm:spPr/>
      <dgm:t>
        <a:bodyPr/>
        <a:lstStyle/>
        <a:p>
          <a:endParaRPr lang="en-US"/>
        </a:p>
      </dgm:t>
    </dgm:pt>
    <dgm:pt modelId="{B2F7DEFC-13FF-428F-9A1A-70E6084C5746}" type="sibTrans" cxnId="{8C8A7ED2-E500-4776-B9A7-D58D36AE908A}">
      <dgm:prSet/>
      <dgm:spPr/>
      <dgm:t>
        <a:bodyPr/>
        <a:lstStyle/>
        <a:p>
          <a:endParaRPr lang="en-US"/>
        </a:p>
      </dgm:t>
    </dgm:pt>
    <dgm:pt modelId="{2DBD3B21-5CC2-48BF-80AE-A4313F892297}" type="pres">
      <dgm:prSet presAssocID="{5BB49E5A-AB61-4B45-9A25-1C7A1234E11B}" presName="outerComposite" presStyleCnt="0">
        <dgm:presLayoutVars>
          <dgm:chMax val="5"/>
          <dgm:dir/>
          <dgm:resizeHandles val="exact"/>
        </dgm:presLayoutVars>
      </dgm:prSet>
      <dgm:spPr/>
    </dgm:pt>
    <dgm:pt modelId="{96CC7879-49C4-49E7-B917-8A62F8C788AB}" type="pres">
      <dgm:prSet presAssocID="{5BB49E5A-AB61-4B45-9A25-1C7A1234E11B}" presName="dummyMaxCanvas" presStyleCnt="0">
        <dgm:presLayoutVars/>
      </dgm:prSet>
      <dgm:spPr/>
    </dgm:pt>
    <dgm:pt modelId="{8C3DFEDA-091F-4B67-80DE-58075912D093}" type="pres">
      <dgm:prSet presAssocID="{5BB49E5A-AB61-4B45-9A25-1C7A1234E11B}" presName="FourNodes_1" presStyleLbl="node1" presStyleIdx="0" presStyleCnt="4">
        <dgm:presLayoutVars>
          <dgm:bulletEnabled val="1"/>
        </dgm:presLayoutVars>
      </dgm:prSet>
      <dgm:spPr/>
    </dgm:pt>
    <dgm:pt modelId="{3EA8F144-F3A4-4958-85A2-85D5A2F08D1A}" type="pres">
      <dgm:prSet presAssocID="{5BB49E5A-AB61-4B45-9A25-1C7A1234E11B}" presName="FourNodes_2" presStyleLbl="node1" presStyleIdx="1" presStyleCnt="4">
        <dgm:presLayoutVars>
          <dgm:bulletEnabled val="1"/>
        </dgm:presLayoutVars>
      </dgm:prSet>
      <dgm:spPr/>
    </dgm:pt>
    <dgm:pt modelId="{BBF42A11-284E-476C-8E0B-CBCAA0A9FA79}" type="pres">
      <dgm:prSet presAssocID="{5BB49E5A-AB61-4B45-9A25-1C7A1234E11B}" presName="FourNodes_3" presStyleLbl="node1" presStyleIdx="2" presStyleCnt="4">
        <dgm:presLayoutVars>
          <dgm:bulletEnabled val="1"/>
        </dgm:presLayoutVars>
      </dgm:prSet>
      <dgm:spPr/>
    </dgm:pt>
    <dgm:pt modelId="{A1015C23-8911-4321-889C-907B4FD1A307}" type="pres">
      <dgm:prSet presAssocID="{5BB49E5A-AB61-4B45-9A25-1C7A1234E11B}" presName="FourNodes_4" presStyleLbl="node1" presStyleIdx="3" presStyleCnt="4">
        <dgm:presLayoutVars>
          <dgm:bulletEnabled val="1"/>
        </dgm:presLayoutVars>
      </dgm:prSet>
      <dgm:spPr/>
    </dgm:pt>
    <dgm:pt modelId="{BB1ACC05-6FC5-4415-A08A-9FA5F139ED34}" type="pres">
      <dgm:prSet presAssocID="{5BB49E5A-AB61-4B45-9A25-1C7A1234E11B}" presName="FourConn_1-2" presStyleLbl="fgAccFollowNode1" presStyleIdx="0" presStyleCnt="3">
        <dgm:presLayoutVars>
          <dgm:bulletEnabled val="1"/>
        </dgm:presLayoutVars>
      </dgm:prSet>
      <dgm:spPr/>
    </dgm:pt>
    <dgm:pt modelId="{F7B08A71-778B-48A1-9F73-31E8E4EFEA0A}" type="pres">
      <dgm:prSet presAssocID="{5BB49E5A-AB61-4B45-9A25-1C7A1234E11B}" presName="FourConn_2-3" presStyleLbl="fgAccFollowNode1" presStyleIdx="1" presStyleCnt="3">
        <dgm:presLayoutVars>
          <dgm:bulletEnabled val="1"/>
        </dgm:presLayoutVars>
      </dgm:prSet>
      <dgm:spPr/>
    </dgm:pt>
    <dgm:pt modelId="{3AB89633-2059-43C1-91FD-2019BC27C144}" type="pres">
      <dgm:prSet presAssocID="{5BB49E5A-AB61-4B45-9A25-1C7A1234E11B}" presName="FourConn_3-4" presStyleLbl="fgAccFollowNode1" presStyleIdx="2" presStyleCnt="3">
        <dgm:presLayoutVars>
          <dgm:bulletEnabled val="1"/>
        </dgm:presLayoutVars>
      </dgm:prSet>
      <dgm:spPr/>
    </dgm:pt>
    <dgm:pt modelId="{D58A5E02-525C-414D-BDA3-B8ACCCA5799E}" type="pres">
      <dgm:prSet presAssocID="{5BB49E5A-AB61-4B45-9A25-1C7A1234E11B}" presName="FourNodes_1_text" presStyleLbl="node1" presStyleIdx="3" presStyleCnt="4">
        <dgm:presLayoutVars>
          <dgm:bulletEnabled val="1"/>
        </dgm:presLayoutVars>
      </dgm:prSet>
      <dgm:spPr/>
    </dgm:pt>
    <dgm:pt modelId="{C4FF8432-D91A-4E7B-AFFE-0ED99960D1C0}" type="pres">
      <dgm:prSet presAssocID="{5BB49E5A-AB61-4B45-9A25-1C7A1234E11B}" presName="FourNodes_2_text" presStyleLbl="node1" presStyleIdx="3" presStyleCnt="4">
        <dgm:presLayoutVars>
          <dgm:bulletEnabled val="1"/>
        </dgm:presLayoutVars>
      </dgm:prSet>
      <dgm:spPr/>
    </dgm:pt>
    <dgm:pt modelId="{50291119-8382-4072-9CCC-14074D23A240}" type="pres">
      <dgm:prSet presAssocID="{5BB49E5A-AB61-4B45-9A25-1C7A1234E11B}" presName="FourNodes_3_text" presStyleLbl="node1" presStyleIdx="3" presStyleCnt="4">
        <dgm:presLayoutVars>
          <dgm:bulletEnabled val="1"/>
        </dgm:presLayoutVars>
      </dgm:prSet>
      <dgm:spPr/>
    </dgm:pt>
    <dgm:pt modelId="{E1DB43F0-847B-4F9B-9316-CE7A9A6A7223}" type="pres">
      <dgm:prSet presAssocID="{5BB49E5A-AB61-4B45-9A25-1C7A1234E11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509CA00-C6B3-4B6C-A703-41B1DCC78E1D}" srcId="{5BB49E5A-AB61-4B45-9A25-1C7A1234E11B}" destId="{6358686C-C799-43F3-A18D-43E932987919}" srcOrd="0" destOrd="0" parTransId="{DC5F4E9B-E232-47A9-A7BF-080101B9F640}" sibTransId="{9CCD0EB7-EA24-4539-92EF-9279DDA57AF5}"/>
    <dgm:cxn modelId="{9EE2BE0C-FA43-44EB-8A89-0B21B81A3A72}" type="presOf" srcId="{6358686C-C799-43F3-A18D-43E932987919}" destId="{D58A5E02-525C-414D-BDA3-B8ACCCA5799E}" srcOrd="1" destOrd="0" presId="urn:microsoft.com/office/officeart/2005/8/layout/vProcess5"/>
    <dgm:cxn modelId="{EFE01114-0B9A-4806-BF55-C4586639B83A}" type="presOf" srcId="{9CCD0EB7-EA24-4539-92EF-9279DDA57AF5}" destId="{BB1ACC05-6FC5-4415-A08A-9FA5F139ED34}" srcOrd="0" destOrd="0" presId="urn:microsoft.com/office/officeart/2005/8/layout/vProcess5"/>
    <dgm:cxn modelId="{7A32E41A-CBD0-4B65-B3E1-C041EA66098D}" type="presOf" srcId="{333BF9B1-CE6C-4831-A586-69EA935985BF}" destId="{BBF42A11-284E-476C-8E0B-CBCAA0A9FA79}" srcOrd="0" destOrd="0" presId="urn:microsoft.com/office/officeart/2005/8/layout/vProcess5"/>
    <dgm:cxn modelId="{0ABAE14C-5A9D-4818-8D89-217ED463E924}" type="presOf" srcId="{1782FE90-E2EC-40F4-89CE-E2709876A1F7}" destId="{3AB89633-2059-43C1-91FD-2019BC27C144}" srcOrd="0" destOrd="0" presId="urn:microsoft.com/office/officeart/2005/8/layout/vProcess5"/>
    <dgm:cxn modelId="{0E08896D-8C38-40DF-AC92-647646130698}" type="presOf" srcId="{4C53465E-D35E-45C4-A00B-57F550A1F0FF}" destId="{3EA8F144-F3A4-4958-85A2-85D5A2F08D1A}" srcOrd="0" destOrd="0" presId="urn:microsoft.com/office/officeart/2005/8/layout/vProcess5"/>
    <dgm:cxn modelId="{B57E1D87-E9F7-4F62-969B-E142E1A04761}" type="presOf" srcId="{36E60FB5-A291-41F9-A5F4-546A2A226FCB}" destId="{F7B08A71-778B-48A1-9F73-31E8E4EFEA0A}" srcOrd="0" destOrd="0" presId="urn:microsoft.com/office/officeart/2005/8/layout/vProcess5"/>
    <dgm:cxn modelId="{95A79D89-2E28-4F12-8277-09AD0A292E42}" type="presOf" srcId="{333BF9B1-CE6C-4831-A586-69EA935985BF}" destId="{50291119-8382-4072-9CCC-14074D23A240}" srcOrd="1" destOrd="0" presId="urn:microsoft.com/office/officeart/2005/8/layout/vProcess5"/>
    <dgm:cxn modelId="{9F4C27B3-F3A3-4CE2-88F5-9AB398B6397E}" type="presOf" srcId="{6358686C-C799-43F3-A18D-43E932987919}" destId="{8C3DFEDA-091F-4B67-80DE-58075912D093}" srcOrd="0" destOrd="0" presId="urn:microsoft.com/office/officeart/2005/8/layout/vProcess5"/>
    <dgm:cxn modelId="{308EABCF-5AF4-44E1-9A0F-BAA37C55FC83}" type="presOf" srcId="{4C53465E-D35E-45C4-A00B-57F550A1F0FF}" destId="{C4FF8432-D91A-4E7B-AFFE-0ED99960D1C0}" srcOrd="1" destOrd="0" presId="urn:microsoft.com/office/officeart/2005/8/layout/vProcess5"/>
    <dgm:cxn modelId="{8C8A7ED2-E500-4776-B9A7-D58D36AE908A}" srcId="{5BB49E5A-AB61-4B45-9A25-1C7A1234E11B}" destId="{7186D6D5-4CB4-4898-AF36-DD539838C9EC}" srcOrd="3" destOrd="0" parTransId="{093C5168-0488-46B7-8BDF-817C6A8E5208}" sibTransId="{B2F7DEFC-13FF-428F-9A1A-70E6084C5746}"/>
    <dgm:cxn modelId="{DFDFC5D9-E2F6-4883-B545-208E321DF6DA}" type="presOf" srcId="{5BB49E5A-AB61-4B45-9A25-1C7A1234E11B}" destId="{2DBD3B21-5CC2-48BF-80AE-A4313F892297}" srcOrd="0" destOrd="0" presId="urn:microsoft.com/office/officeart/2005/8/layout/vProcess5"/>
    <dgm:cxn modelId="{112E4DE6-FBBB-4FBB-97D5-AA9B758A0FD4}" srcId="{5BB49E5A-AB61-4B45-9A25-1C7A1234E11B}" destId="{4C53465E-D35E-45C4-A00B-57F550A1F0FF}" srcOrd="1" destOrd="0" parTransId="{CAE39DDB-5ED8-42DD-B2C3-90C8199A96AE}" sibTransId="{36E60FB5-A291-41F9-A5F4-546A2A226FCB}"/>
    <dgm:cxn modelId="{36F154E7-B090-484C-8B48-3FE3A503F25A}" type="presOf" srcId="{7186D6D5-4CB4-4898-AF36-DD539838C9EC}" destId="{A1015C23-8911-4321-889C-907B4FD1A307}" srcOrd="0" destOrd="0" presId="urn:microsoft.com/office/officeart/2005/8/layout/vProcess5"/>
    <dgm:cxn modelId="{8CD87AF0-4AA1-4F0B-87A4-608929520CA3}" srcId="{5BB49E5A-AB61-4B45-9A25-1C7A1234E11B}" destId="{333BF9B1-CE6C-4831-A586-69EA935985BF}" srcOrd="2" destOrd="0" parTransId="{FD437831-03CB-4A3F-9FB7-CA293BB2768B}" sibTransId="{1782FE90-E2EC-40F4-89CE-E2709876A1F7}"/>
    <dgm:cxn modelId="{612DF6FD-275A-4877-8339-16C4EF188C6F}" type="presOf" srcId="{7186D6D5-4CB4-4898-AF36-DD539838C9EC}" destId="{E1DB43F0-847B-4F9B-9316-CE7A9A6A7223}" srcOrd="1" destOrd="0" presId="urn:microsoft.com/office/officeart/2005/8/layout/vProcess5"/>
    <dgm:cxn modelId="{7E82D2FF-B30B-47FB-88BF-10714322FA88}" type="presParOf" srcId="{2DBD3B21-5CC2-48BF-80AE-A4313F892297}" destId="{96CC7879-49C4-49E7-B917-8A62F8C788AB}" srcOrd="0" destOrd="0" presId="urn:microsoft.com/office/officeart/2005/8/layout/vProcess5"/>
    <dgm:cxn modelId="{629917EB-651B-4EE5-B517-0A7E329D1CCF}" type="presParOf" srcId="{2DBD3B21-5CC2-48BF-80AE-A4313F892297}" destId="{8C3DFEDA-091F-4B67-80DE-58075912D093}" srcOrd="1" destOrd="0" presId="urn:microsoft.com/office/officeart/2005/8/layout/vProcess5"/>
    <dgm:cxn modelId="{BB0A746C-9940-4454-9F1E-29E4A2A1D266}" type="presParOf" srcId="{2DBD3B21-5CC2-48BF-80AE-A4313F892297}" destId="{3EA8F144-F3A4-4958-85A2-85D5A2F08D1A}" srcOrd="2" destOrd="0" presId="urn:microsoft.com/office/officeart/2005/8/layout/vProcess5"/>
    <dgm:cxn modelId="{5C75FF3B-3400-4D79-8F91-B64690EF119B}" type="presParOf" srcId="{2DBD3B21-5CC2-48BF-80AE-A4313F892297}" destId="{BBF42A11-284E-476C-8E0B-CBCAA0A9FA79}" srcOrd="3" destOrd="0" presId="urn:microsoft.com/office/officeart/2005/8/layout/vProcess5"/>
    <dgm:cxn modelId="{D453AF2F-6BF8-4478-89D4-D23F690DCA7E}" type="presParOf" srcId="{2DBD3B21-5CC2-48BF-80AE-A4313F892297}" destId="{A1015C23-8911-4321-889C-907B4FD1A307}" srcOrd="4" destOrd="0" presId="urn:microsoft.com/office/officeart/2005/8/layout/vProcess5"/>
    <dgm:cxn modelId="{AE29C3E5-848D-4F85-A682-3D3E30AF3571}" type="presParOf" srcId="{2DBD3B21-5CC2-48BF-80AE-A4313F892297}" destId="{BB1ACC05-6FC5-4415-A08A-9FA5F139ED34}" srcOrd="5" destOrd="0" presId="urn:microsoft.com/office/officeart/2005/8/layout/vProcess5"/>
    <dgm:cxn modelId="{876F25F5-BB4E-49F9-869F-985D3F8AC3D2}" type="presParOf" srcId="{2DBD3B21-5CC2-48BF-80AE-A4313F892297}" destId="{F7B08A71-778B-48A1-9F73-31E8E4EFEA0A}" srcOrd="6" destOrd="0" presId="urn:microsoft.com/office/officeart/2005/8/layout/vProcess5"/>
    <dgm:cxn modelId="{5F80D7B7-B41A-4000-B1A3-3E812374F9FB}" type="presParOf" srcId="{2DBD3B21-5CC2-48BF-80AE-A4313F892297}" destId="{3AB89633-2059-43C1-91FD-2019BC27C144}" srcOrd="7" destOrd="0" presId="urn:microsoft.com/office/officeart/2005/8/layout/vProcess5"/>
    <dgm:cxn modelId="{9824287F-1C37-4BB6-8C05-429E564C993B}" type="presParOf" srcId="{2DBD3B21-5CC2-48BF-80AE-A4313F892297}" destId="{D58A5E02-525C-414D-BDA3-B8ACCCA5799E}" srcOrd="8" destOrd="0" presId="urn:microsoft.com/office/officeart/2005/8/layout/vProcess5"/>
    <dgm:cxn modelId="{092FF21F-FF45-4CB7-A424-F81050B19627}" type="presParOf" srcId="{2DBD3B21-5CC2-48BF-80AE-A4313F892297}" destId="{C4FF8432-D91A-4E7B-AFFE-0ED99960D1C0}" srcOrd="9" destOrd="0" presId="urn:microsoft.com/office/officeart/2005/8/layout/vProcess5"/>
    <dgm:cxn modelId="{5D4C26CC-E8CB-42D0-949B-2C9DFC7E1F1B}" type="presParOf" srcId="{2DBD3B21-5CC2-48BF-80AE-A4313F892297}" destId="{50291119-8382-4072-9CCC-14074D23A240}" srcOrd="10" destOrd="0" presId="urn:microsoft.com/office/officeart/2005/8/layout/vProcess5"/>
    <dgm:cxn modelId="{E19B5755-EDE6-444B-A8A8-D949430B4C8F}" type="presParOf" srcId="{2DBD3B21-5CC2-48BF-80AE-A4313F892297}" destId="{E1DB43F0-847B-4F9B-9316-CE7A9A6A722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D2D56-1B5A-4F37-8C37-7B8F3507DBA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F54F9C-4FB9-44AA-B8C4-8C7BB565227C}">
      <dgm:prSet/>
      <dgm:spPr/>
      <dgm:t>
        <a:bodyPr/>
        <a:lstStyle/>
        <a:p>
          <a:r>
            <a:rPr lang="en-US"/>
            <a:t>Access to Higher Education is essential </a:t>
          </a:r>
        </a:p>
      </dgm:t>
    </dgm:pt>
    <dgm:pt modelId="{DD454EF5-B8D4-4A53-A0F2-5C20B15EFBB3}" type="parTrans" cxnId="{DFC9CDE0-DFFE-488B-896C-D05CACF6DAB4}">
      <dgm:prSet/>
      <dgm:spPr/>
      <dgm:t>
        <a:bodyPr/>
        <a:lstStyle/>
        <a:p>
          <a:endParaRPr lang="en-US"/>
        </a:p>
      </dgm:t>
    </dgm:pt>
    <dgm:pt modelId="{8EA79413-D136-4420-A708-C44E0D96F304}" type="sibTrans" cxnId="{DFC9CDE0-DFFE-488B-896C-D05CACF6DAB4}">
      <dgm:prSet/>
      <dgm:spPr/>
      <dgm:t>
        <a:bodyPr/>
        <a:lstStyle/>
        <a:p>
          <a:endParaRPr lang="en-US"/>
        </a:p>
      </dgm:t>
    </dgm:pt>
    <dgm:pt modelId="{FEE5C1F4-78EA-41E6-99E2-4388E2FFD250}">
      <dgm:prSet/>
      <dgm:spPr/>
      <dgm:t>
        <a:bodyPr/>
        <a:lstStyle/>
        <a:p>
          <a:r>
            <a:rPr lang="en-US"/>
            <a:t>to maintain a more equitable society</a:t>
          </a:r>
        </a:p>
      </dgm:t>
    </dgm:pt>
    <dgm:pt modelId="{0B437A3A-52DC-408B-A2F7-55175D25E9CF}" type="parTrans" cxnId="{322817A7-E725-410C-AD68-C80849FBE779}">
      <dgm:prSet/>
      <dgm:spPr/>
      <dgm:t>
        <a:bodyPr/>
        <a:lstStyle/>
        <a:p>
          <a:endParaRPr lang="en-US"/>
        </a:p>
      </dgm:t>
    </dgm:pt>
    <dgm:pt modelId="{913A4E64-E4C3-4D7C-9027-3E50B12C9E7D}" type="sibTrans" cxnId="{322817A7-E725-410C-AD68-C80849FBE779}">
      <dgm:prSet/>
      <dgm:spPr/>
      <dgm:t>
        <a:bodyPr/>
        <a:lstStyle/>
        <a:p>
          <a:endParaRPr lang="en-US"/>
        </a:p>
      </dgm:t>
    </dgm:pt>
    <dgm:pt modelId="{1DF095BF-68C0-40AA-9FBF-CF72E09EAE80}">
      <dgm:prSet/>
      <dgm:spPr/>
      <dgm:t>
        <a:bodyPr/>
        <a:lstStyle/>
        <a:p>
          <a:r>
            <a:rPr lang="en-US"/>
            <a:t>to inspire individual professional and financial growth </a:t>
          </a:r>
        </a:p>
      </dgm:t>
    </dgm:pt>
    <dgm:pt modelId="{39AC1CF0-D3D9-4B44-B175-586CBA9E23BB}" type="parTrans" cxnId="{9AED2FBD-5F94-4D73-8DEE-B62582E90E1D}">
      <dgm:prSet/>
      <dgm:spPr/>
      <dgm:t>
        <a:bodyPr/>
        <a:lstStyle/>
        <a:p>
          <a:endParaRPr lang="en-US"/>
        </a:p>
      </dgm:t>
    </dgm:pt>
    <dgm:pt modelId="{D572BA11-712F-471C-A211-4C1403F87810}" type="sibTrans" cxnId="{9AED2FBD-5F94-4D73-8DEE-B62582E90E1D}">
      <dgm:prSet/>
      <dgm:spPr/>
      <dgm:t>
        <a:bodyPr/>
        <a:lstStyle/>
        <a:p>
          <a:endParaRPr lang="en-US"/>
        </a:p>
      </dgm:t>
    </dgm:pt>
    <dgm:pt modelId="{F323B414-5CD8-433B-A8EF-113C603F46FE}">
      <dgm:prSet/>
      <dgm:spPr/>
      <dgm:t>
        <a:bodyPr/>
        <a:lstStyle/>
        <a:p>
          <a:r>
            <a:rPr lang="en-US"/>
            <a:t>to ensure social mobility </a:t>
          </a:r>
        </a:p>
      </dgm:t>
    </dgm:pt>
    <dgm:pt modelId="{7F9E9EF5-652C-4BC1-8EB3-DB4F345CECF8}" type="parTrans" cxnId="{6745C367-F8E3-42E4-B43F-C24954F1A9FE}">
      <dgm:prSet/>
      <dgm:spPr/>
      <dgm:t>
        <a:bodyPr/>
        <a:lstStyle/>
        <a:p>
          <a:endParaRPr lang="en-US"/>
        </a:p>
      </dgm:t>
    </dgm:pt>
    <dgm:pt modelId="{B15C2050-DFFB-4F64-A4CA-5CCCDEB47816}" type="sibTrans" cxnId="{6745C367-F8E3-42E4-B43F-C24954F1A9FE}">
      <dgm:prSet/>
      <dgm:spPr/>
      <dgm:t>
        <a:bodyPr/>
        <a:lstStyle/>
        <a:p>
          <a:endParaRPr lang="en-US"/>
        </a:p>
      </dgm:t>
    </dgm:pt>
    <dgm:pt modelId="{668C8CB4-1401-45D6-A8F3-15A0D25C7A0A}">
      <dgm:prSet/>
      <dgm:spPr/>
      <dgm:t>
        <a:bodyPr/>
        <a:lstStyle/>
        <a:p>
          <a:r>
            <a:rPr lang="en-US"/>
            <a:t>Understanding the factors that influence undergraduate enrollment in Higher Education Institutions (HEIs) can have a double positive effect:</a:t>
          </a:r>
        </a:p>
      </dgm:t>
    </dgm:pt>
    <dgm:pt modelId="{03F5093E-FC43-4F9B-AE44-536FE4D73BB5}" type="parTrans" cxnId="{B3DC2E5F-EB38-4E74-91D7-D06E4E714CF0}">
      <dgm:prSet/>
      <dgm:spPr/>
      <dgm:t>
        <a:bodyPr/>
        <a:lstStyle/>
        <a:p>
          <a:endParaRPr lang="en-US"/>
        </a:p>
      </dgm:t>
    </dgm:pt>
    <dgm:pt modelId="{4C89F6B4-6CCC-417B-907C-A8C6D49D8D3A}" type="sibTrans" cxnId="{B3DC2E5F-EB38-4E74-91D7-D06E4E714CF0}">
      <dgm:prSet/>
      <dgm:spPr/>
      <dgm:t>
        <a:bodyPr/>
        <a:lstStyle/>
        <a:p>
          <a:endParaRPr lang="en-US"/>
        </a:p>
      </dgm:t>
    </dgm:pt>
    <dgm:pt modelId="{337C2954-01F2-4FC0-9C66-3EB423C6DE9A}">
      <dgm:prSet/>
      <dgm:spPr/>
      <dgm:t>
        <a:bodyPr/>
        <a:lstStyle/>
        <a:p>
          <a:r>
            <a:rPr lang="en-US"/>
            <a:t>on the HEIs themselves which are for all practical purposes fairly large (business) organizations</a:t>
          </a:r>
        </a:p>
      </dgm:t>
    </dgm:pt>
    <dgm:pt modelId="{7BC7DABF-2A3A-4DA0-A1CD-62676593F7CB}" type="parTrans" cxnId="{A199D24F-E0DF-4F96-B141-39B4A777F999}">
      <dgm:prSet/>
      <dgm:spPr/>
      <dgm:t>
        <a:bodyPr/>
        <a:lstStyle/>
        <a:p>
          <a:endParaRPr lang="en-US"/>
        </a:p>
      </dgm:t>
    </dgm:pt>
    <dgm:pt modelId="{1B5B4F34-8739-47AC-B385-AC07B83122B6}" type="sibTrans" cxnId="{A199D24F-E0DF-4F96-B141-39B4A777F999}">
      <dgm:prSet/>
      <dgm:spPr/>
      <dgm:t>
        <a:bodyPr/>
        <a:lstStyle/>
        <a:p>
          <a:endParaRPr lang="en-US"/>
        </a:p>
      </dgm:t>
    </dgm:pt>
    <dgm:pt modelId="{EB2A3872-79EB-40E7-AAA3-8D1DDCF01761}">
      <dgm:prSet/>
      <dgm:spPr/>
      <dgm:t>
        <a:bodyPr/>
        <a:lstStyle/>
        <a:p>
          <a:r>
            <a:rPr lang="en-US"/>
            <a:t>on the impact increased levels of education can have on society as a whole</a:t>
          </a:r>
        </a:p>
      </dgm:t>
    </dgm:pt>
    <dgm:pt modelId="{FFFEABD0-67E7-4165-923C-03A53BE363C0}" type="parTrans" cxnId="{04D5B060-2D3A-422F-A862-9650A58E7F5B}">
      <dgm:prSet/>
      <dgm:spPr/>
      <dgm:t>
        <a:bodyPr/>
        <a:lstStyle/>
        <a:p>
          <a:endParaRPr lang="en-US"/>
        </a:p>
      </dgm:t>
    </dgm:pt>
    <dgm:pt modelId="{E3BB11BD-C189-4719-BEBD-E9F3E0F88A6C}" type="sibTrans" cxnId="{04D5B060-2D3A-422F-A862-9650A58E7F5B}">
      <dgm:prSet/>
      <dgm:spPr/>
      <dgm:t>
        <a:bodyPr/>
        <a:lstStyle/>
        <a:p>
          <a:endParaRPr lang="en-US"/>
        </a:p>
      </dgm:t>
    </dgm:pt>
    <dgm:pt modelId="{4D002256-0C90-4066-B2D2-FFB2623D21A1}" type="pres">
      <dgm:prSet presAssocID="{16FD2D56-1B5A-4F37-8C37-7B8F3507DBA1}" presName="Name0" presStyleCnt="0">
        <dgm:presLayoutVars>
          <dgm:dir/>
          <dgm:animLvl val="lvl"/>
          <dgm:resizeHandles val="exact"/>
        </dgm:presLayoutVars>
      </dgm:prSet>
      <dgm:spPr/>
    </dgm:pt>
    <dgm:pt modelId="{77965685-98DB-4F65-AEB9-AC3F0E25A5B2}" type="pres">
      <dgm:prSet presAssocID="{668C8CB4-1401-45D6-A8F3-15A0D25C7A0A}" presName="boxAndChildren" presStyleCnt="0"/>
      <dgm:spPr/>
    </dgm:pt>
    <dgm:pt modelId="{2B356509-6E8E-48B4-8B35-7A4A1F8C0038}" type="pres">
      <dgm:prSet presAssocID="{668C8CB4-1401-45D6-A8F3-15A0D25C7A0A}" presName="parentTextBox" presStyleLbl="node1" presStyleIdx="0" presStyleCnt="2"/>
      <dgm:spPr/>
    </dgm:pt>
    <dgm:pt modelId="{39D131EC-1B7B-439A-8CAF-7256364575BC}" type="pres">
      <dgm:prSet presAssocID="{668C8CB4-1401-45D6-A8F3-15A0D25C7A0A}" presName="entireBox" presStyleLbl="node1" presStyleIdx="0" presStyleCnt="2"/>
      <dgm:spPr/>
    </dgm:pt>
    <dgm:pt modelId="{A1AFE20C-8D78-4F65-BD2B-8267F6DBD788}" type="pres">
      <dgm:prSet presAssocID="{668C8CB4-1401-45D6-A8F3-15A0D25C7A0A}" presName="descendantBox" presStyleCnt="0"/>
      <dgm:spPr/>
    </dgm:pt>
    <dgm:pt modelId="{732C787F-543F-45E9-9B61-A25ADB0A0230}" type="pres">
      <dgm:prSet presAssocID="{337C2954-01F2-4FC0-9C66-3EB423C6DE9A}" presName="childTextBox" presStyleLbl="fgAccFollowNode1" presStyleIdx="0" presStyleCnt="5">
        <dgm:presLayoutVars>
          <dgm:bulletEnabled val="1"/>
        </dgm:presLayoutVars>
      </dgm:prSet>
      <dgm:spPr/>
    </dgm:pt>
    <dgm:pt modelId="{E3795930-CABA-440D-8209-004C07B74454}" type="pres">
      <dgm:prSet presAssocID="{EB2A3872-79EB-40E7-AAA3-8D1DDCF01761}" presName="childTextBox" presStyleLbl="fgAccFollowNode1" presStyleIdx="1" presStyleCnt="5">
        <dgm:presLayoutVars>
          <dgm:bulletEnabled val="1"/>
        </dgm:presLayoutVars>
      </dgm:prSet>
      <dgm:spPr/>
    </dgm:pt>
    <dgm:pt modelId="{03B2C282-2CDB-40D2-8D78-CF11762DB5C8}" type="pres">
      <dgm:prSet presAssocID="{8EA79413-D136-4420-A708-C44E0D96F304}" presName="sp" presStyleCnt="0"/>
      <dgm:spPr/>
    </dgm:pt>
    <dgm:pt modelId="{D475D243-A842-4F98-AEF4-9CF2452B2B57}" type="pres">
      <dgm:prSet presAssocID="{89F54F9C-4FB9-44AA-B8C4-8C7BB565227C}" presName="arrowAndChildren" presStyleCnt="0"/>
      <dgm:spPr/>
    </dgm:pt>
    <dgm:pt modelId="{251DBDAA-640D-4149-9CC0-86FF8D065FCC}" type="pres">
      <dgm:prSet presAssocID="{89F54F9C-4FB9-44AA-B8C4-8C7BB565227C}" presName="parentTextArrow" presStyleLbl="node1" presStyleIdx="0" presStyleCnt="2"/>
      <dgm:spPr/>
    </dgm:pt>
    <dgm:pt modelId="{C414167C-34C3-4167-AC73-6916B815BE65}" type="pres">
      <dgm:prSet presAssocID="{89F54F9C-4FB9-44AA-B8C4-8C7BB565227C}" presName="arrow" presStyleLbl="node1" presStyleIdx="1" presStyleCnt="2"/>
      <dgm:spPr/>
    </dgm:pt>
    <dgm:pt modelId="{16044173-6417-4E51-BB9C-020E41AD3FBB}" type="pres">
      <dgm:prSet presAssocID="{89F54F9C-4FB9-44AA-B8C4-8C7BB565227C}" presName="descendantArrow" presStyleCnt="0"/>
      <dgm:spPr/>
    </dgm:pt>
    <dgm:pt modelId="{C75512EB-B276-4641-9054-CEEF56868B5E}" type="pres">
      <dgm:prSet presAssocID="{FEE5C1F4-78EA-41E6-99E2-4388E2FFD250}" presName="childTextArrow" presStyleLbl="fgAccFollowNode1" presStyleIdx="2" presStyleCnt="5">
        <dgm:presLayoutVars>
          <dgm:bulletEnabled val="1"/>
        </dgm:presLayoutVars>
      </dgm:prSet>
      <dgm:spPr/>
    </dgm:pt>
    <dgm:pt modelId="{FFC4B238-F215-4BBB-9E27-CF844D002440}" type="pres">
      <dgm:prSet presAssocID="{1DF095BF-68C0-40AA-9FBF-CF72E09EAE80}" presName="childTextArrow" presStyleLbl="fgAccFollowNode1" presStyleIdx="3" presStyleCnt="5">
        <dgm:presLayoutVars>
          <dgm:bulletEnabled val="1"/>
        </dgm:presLayoutVars>
      </dgm:prSet>
      <dgm:spPr/>
    </dgm:pt>
    <dgm:pt modelId="{50592274-BF87-45BF-800B-54FD1B6CDE72}" type="pres">
      <dgm:prSet presAssocID="{F323B414-5CD8-433B-A8EF-113C603F46FE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EA8C8105-5E0D-4DDC-A249-BCCC999C0FB3}" type="presOf" srcId="{F323B414-5CD8-433B-A8EF-113C603F46FE}" destId="{50592274-BF87-45BF-800B-54FD1B6CDE72}" srcOrd="0" destOrd="0" presId="urn:microsoft.com/office/officeart/2005/8/layout/process4"/>
    <dgm:cxn modelId="{52BDFB36-E2C4-45A4-B24B-5427F71F25B3}" type="presOf" srcId="{89F54F9C-4FB9-44AA-B8C4-8C7BB565227C}" destId="{251DBDAA-640D-4149-9CC0-86FF8D065FCC}" srcOrd="0" destOrd="0" presId="urn:microsoft.com/office/officeart/2005/8/layout/process4"/>
    <dgm:cxn modelId="{B3DC2E5F-EB38-4E74-91D7-D06E4E714CF0}" srcId="{16FD2D56-1B5A-4F37-8C37-7B8F3507DBA1}" destId="{668C8CB4-1401-45D6-A8F3-15A0D25C7A0A}" srcOrd="1" destOrd="0" parTransId="{03F5093E-FC43-4F9B-AE44-536FE4D73BB5}" sibTransId="{4C89F6B4-6CCC-417B-907C-A8C6D49D8D3A}"/>
    <dgm:cxn modelId="{04D5B060-2D3A-422F-A862-9650A58E7F5B}" srcId="{668C8CB4-1401-45D6-A8F3-15A0D25C7A0A}" destId="{EB2A3872-79EB-40E7-AAA3-8D1DDCF01761}" srcOrd="1" destOrd="0" parTransId="{FFFEABD0-67E7-4165-923C-03A53BE363C0}" sibTransId="{E3BB11BD-C189-4719-BEBD-E9F3E0F88A6C}"/>
    <dgm:cxn modelId="{B0B76166-F24A-4A35-842A-5DEE2FA25A58}" type="presOf" srcId="{89F54F9C-4FB9-44AA-B8C4-8C7BB565227C}" destId="{C414167C-34C3-4167-AC73-6916B815BE65}" srcOrd="1" destOrd="0" presId="urn:microsoft.com/office/officeart/2005/8/layout/process4"/>
    <dgm:cxn modelId="{6745C367-F8E3-42E4-B43F-C24954F1A9FE}" srcId="{89F54F9C-4FB9-44AA-B8C4-8C7BB565227C}" destId="{F323B414-5CD8-433B-A8EF-113C603F46FE}" srcOrd="2" destOrd="0" parTransId="{7F9E9EF5-652C-4BC1-8EB3-DB4F345CECF8}" sibTransId="{B15C2050-DFFB-4F64-A4CA-5CCCDEB47816}"/>
    <dgm:cxn modelId="{6A41F86E-6672-47E9-9D41-8EA177828810}" type="presOf" srcId="{668C8CB4-1401-45D6-A8F3-15A0D25C7A0A}" destId="{2B356509-6E8E-48B4-8B35-7A4A1F8C0038}" srcOrd="0" destOrd="0" presId="urn:microsoft.com/office/officeart/2005/8/layout/process4"/>
    <dgm:cxn modelId="{A199D24F-E0DF-4F96-B141-39B4A777F999}" srcId="{668C8CB4-1401-45D6-A8F3-15A0D25C7A0A}" destId="{337C2954-01F2-4FC0-9C66-3EB423C6DE9A}" srcOrd="0" destOrd="0" parTransId="{7BC7DABF-2A3A-4DA0-A1CD-62676593F7CB}" sibTransId="{1B5B4F34-8739-47AC-B385-AC07B83122B6}"/>
    <dgm:cxn modelId="{7AF4C37E-7FBB-41A4-9D36-2989637F0B0E}" type="presOf" srcId="{668C8CB4-1401-45D6-A8F3-15A0D25C7A0A}" destId="{39D131EC-1B7B-439A-8CAF-7256364575BC}" srcOrd="1" destOrd="0" presId="urn:microsoft.com/office/officeart/2005/8/layout/process4"/>
    <dgm:cxn modelId="{4B499D7F-039F-4B46-83D4-6D6CE39A6C56}" type="presOf" srcId="{1DF095BF-68C0-40AA-9FBF-CF72E09EAE80}" destId="{FFC4B238-F215-4BBB-9E27-CF844D002440}" srcOrd="0" destOrd="0" presId="urn:microsoft.com/office/officeart/2005/8/layout/process4"/>
    <dgm:cxn modelId="{322817A7-E725-410C-AD68-C80849FBE779}" srcId="{89F54F9C-4FB9-44AA-B8C4-8C7BB565227C}" destId="{FEE5C1F4-78EA-41E6-99E2-4388E2FFD250}" srcOrd="0" destOrd="0" parTransId="{0B437A3A-52DC-408B-A2F7-55175D25E9CF}" sibTransId="{913A4E64-E4C3-4D7C-9027-3E50B12C9E7D}"/>
    <dgm:cxn modelId="{5DA5CCB9-9191-49C2-9A91-348A98B77110}" type="presOf" srcId="{337C2954-01F2-4FC0-9C66-3EB423C6DE9A}" destId="{732C787F-543F-45E9-9B61-A25ADB0A0230}" srcOrd="0" destOrd="0" presId="urn:microsoft.com/office/officeart/2005/8/layout/process4"/>
    <dgm:cxn modelId="{3317B3BA-1915-4E89-BDA3-E49A45DE435D}" type="presOf" srcId="{EB2A3872-79EB-40E7-AAA3-8D1DDCF01761}" destId="{E3795930-CABA-440D-8209-004C07B74454}" srcOrd="0" destOrd="0" presId="urn:microsoft.com/office/officeart/2005/8/layout/process4"/>
    <dgm:cxn modelId="{9AED2FBD-5F94-4D73-8DEE-B62582E90E1D}" srcId="{89F54F9C-4FB9-44AA-B8C4-8C7BB565227C}" destId="{1DF095BF-68C0-40AA-9FBF-CF72E09EAE80}" srcOrd="1" destOrd="0" parTransId="{39AC1CF0-D3D9-4B44-B175-586CBA9E23BB}" sibTransId="{D572BA11-712F-471C-A211-4C1403F87810}"/>
    <dgm:cxn modelId="{F3011ABF-3FB7-4E6F-91B1-CD1874FA8749}" type="presOf" srcId="{FEE5C1F4-78EA-41E6-99E2-4388E2FFD250}" destId="{C75512EB-B276-4641-9054-CEEF56868B5E}" srcOrd="0" destOrd="0" presId="urn:microsoft.com/office/officeart/2005/8/layout/process4"/>
    <dgm:cxn modelId="{56D2B0CF-B377-4D58-B4C9-A4DCADDD628E}" type="presOf" srcId="{16FD2D56-1B5A-4F37-8C37-7B8F3507DBA1}" destId="{4D002256-0C90-4066-B2D2-FFB2623D21A1}" srcOrd="0" destOrd="0" presId="urn:microsoft.com/office/officeart/2005/8/layout/process4"/>
    <dgm:cxn modelId="{DFC9CDE0-DFFE-488B-896C-D05CACF6DAB4}" srcId="{16FD2D56-1B5A-4F37-8C37-7B8F3507DBA1}" destId="{89F54F9C-4FB9-44AA-B8C4-8C7BB565227C}" srcOrd="0" destOrd="0" parTransId="{DD454EF5-B8D4-4A53-A0F2-5C20B15EFBB3}" sibTransId="{8EA79413-D136-4420-A708-C44E0D96F304}"/>
    <dgm:cxn modelId="{91CDEB1D-A1FD-49AD-82B6-40966035135D}" type="presParOf" srcId="{4D002256-0C90-4066-B2D2-FFB2623D21A1}" destId="{77965685-98DB-4F65-AEB9-AC3F0E25A5B2}" srcOrd="0" destOrd="0" presId="urn:microsoft.com/office/officeart/2005/8/layout/process4"/>
    <dgm:cxn modelId="{4233AEB5-56B6-4E34-BF0D-58E1839141BC}" type="presParOf" srcId="{77965685-98DB-4F65-AEB9-AC3F0E25A5B2}" destId="{2B356509-6E8E-48B4-8B35-7A4A1F8C0038}" srcOrd="0" destOrd="0" presId="urn:microsoft.com/office/officeart/2005/8/layout/process4"/>
    <dgm:cxn modelId="{1FC863F1-8038-4FC0-97E8-02A14879065C}" type="presParOf" srcId="{77965685-98DB-4F65-AEB9-AC3F0E25A5B2}" destId="{39D131EC-1B7B-439A-8CAF-7256364575BC}" srcOrd="1" destOrd="0" presId="urn:microsoft.com/office/officeart/2005/8/layout/process4"/>
    <dgm:cxn modelId="{97E2068E-1C42-408E-86C0-9F66ED81B92D}" type="presParOf" srcId="{77965685-98DB-4F65-AEB9-AC3F0E25A5B2}" destId="{A1AFE20C-8D78-4F65-BD2B-8267F6DBD788}" srcOrd="2" destOrd="0" presId="urn:microsoft.com/office/officeart/2005/8/layout/process4"/>
    <dgm:cxn modelId="{20CBFD89-C80B-4FD9-83F3-C6F7D422CAFB}" type="presParOf" srcId="{A1AFE20C-8D78-4F65-BD2B-8267F6DBD788}" destId="{732C787F-543F-45E9-9B61-A25ADB0A0230}" srcOrd="0" destOrd="0" presId="urn:microsoft.com/office/officeart/2005/8/layout/process4"/>
    <dgm:cxn modelId="{FAAAE3FF-1EE1-46AC-A9D0-F1FD54CEECDD}" type="presParOf" srcId="{A1AFE20C-8D78-4F65-BD2B-8267F6DBD788}" destId="{E3795930-CABA-440D-8209-004C07B74454}" srcOrd="1" destOrd="0" presId="urn:microsoft.com/office/officeart/2005/8/layout/process4"/>
    <dgm:cxn modelId="{5FB03A67-2AF5-4252-8ABE-E3DA558087D7}" type="presParOf" srcId="{4D002256-0C90-4066-B2D2-FFB2623D21A1}" destId="{03B2C282-2CDB-40D2-8D78-CF11762DB5C8}" srcOrd="1" destOrd="0" presId="urn:microsoft.com/office/officeart/2005/8/layout/process4"/>
    <dgm:cxn modelId="{43B086F4-7411-4845-B595-654C5082A903}" type="presParOf" srcId="{4D002256-0C90-4066-B2D2-FFB2623D21A1}" destId="{D475D243-A842-4F98-AEF4-9CF2452B2B57}" srcOrd="2" destOrd="0" presId="urn:microsoft.com/office/officeart/2005/8/layout/process4"/>
    <dgm:cxn modelId="{2A399E07-C1D8-4984-B744-5F42A61F06A0}" type="presParOf" srcId="{D475D243-A842-4F98-AEF4-9CF2452B2B57}" destId="{251DBDAA-640D-4149-9CC0-86FF8D065FCC}" srcOrd="0" destOrd="0" presId="urn:microsoft.com/office/officeart/2005/8/layout/process4"/>
    <dgm:cxn modelId="{BBD377A8-E7B5-41E9-BBB5-CA3930611305}" type="presParOf" srcId="{D475D243-A842-4F98-AEF4-9CF2452B2B57}" destId="{C414167C-34C3-4167-AC73-6916B815BE65}" srcOrd="1" destOrd="0" presId="urn:microsoft.com/office/officeart/2005/8/layout/process4"/>
    <dgm:cxn modelId="{501BDAE7-3EEC-4F28-9384-FB6A94B96166}" type="presParOf" srcId="{D475D243-A842-4F98-AEF4-9CF2452B2B57}" destId="{16044173-6417-4E51-BB9C-020E41AD3FBB}" srcOrd="2" destOrd="0" presId="urn:microsoft.com/office/officeart/2005/8/layout/process4"/>
    <dgm:cxn modelId="{F8EC5D70-6B26-4929-8812-6C37C325EAFF}" type="presParOf" srcId="{16044173-6417-4E51-BB9C-020E41AD3FBB}" destId="{C75512EB-B276-4641-9054-CEEF56868B5E}" srcOrd="0" destOrd="0" presId="urn:microsoft.com/office/officeart/2005/8/layout/process4"/>
    <dgm:cxn modelId="{AF4F3F9C-E2E9-4498-8BAF-844298E9296A}" type="presParOf" srcId="{16044173-6417-4E51-BB9C-020E41AD3FBB}" destId="{FFC4B238-F215-4BBB-9E27-CF844D002440}" srcOrd="1" destOrd="0" presId="urn:microsoft.com/office/officeart/2005/8/layout/process4"/>
    <dgm:cxn modelId="{678C5E7D-4CA9-4E38-9124-5B391C1621AD}" type="presParOf" srcId="{16044173-6417-4E51-BB9C-020E41AD3FBB}" destId="{50592274-BF87-45BF-800B-54FD1B6CDE72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4B544C-5483-4030-AF92-C9CF322CC4C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712DE2-8CF6-401A-B32D-71A84114129D}">
      <dgm:prSet/>
      <dgm:spPr/>
      <dgm:t>
        <a:bodyPr/>
        <a:lstStyle/>
        <a:p>
          <a:r>
            <a:rPr lang="en-US" dirty="0"/>
            <a:t>Based on publicly reported information regarding HEIs, </a:t>
          </a:r>
          <a:r>
            <a:rPr lang="en-US" b="1" dirty="0"/>
            <a:t>do the selected and reported features affect student enrollment choice</a:t>
          </a:r>
          <a:r>
            <a:rPr lang="en-US" dirty="0"/>
            <a:t>? </a:t>
          </a:r>
        </a:p>
      </dgm:t>
    </dgm:pt>
    <dgm:pt modelId="{E36DF6C0-6D9C-4709-AD81-F8B1E9737444}" type="parTrans" cxnId="{2C35E8F4-7FDA-4F26-8987-13FCE474A235}">
      <dgm:prSet/>
      <dgm:spPr/>
      <dgm:t>
        <a:bodyPr/>
        <a:lstStyle/>
        <a:p>
          <a:endParaRPr lang="en-US"/>
        </a:p>
      </dgm:t>
    </dgm:pt>
    <dgm:pt modelId="{7B1A6588-79A5-4F3B-A3FE-C2755E246770}" type="sibTrans" cxnId="{2C35E8F4-7FDA-4F26-8987-13FCE474A235}">
      <dgm:prSet/>
      <dgm:spPr/>
      <dgm:t>
        <a:bodyPr/>
        <a:lstStyle/>
        <a:p>
          <a:endParaRPr lang="en-US"/>
        </a:p>
      </dgm:t>
    </dgm:pt>
    <dgm:pt modelId="{3F137700-0CA4-47A8-939A-340D2ABEF6A3}">
      <dgm:prSet/>
      <dgm:spPr/>
      <dgm:t>
        <a:bodyPr/>
        <a:lstStyle/>
        <a:p>
          <a:r>
            <a:rPr lang="en-US" dirty="0"/>
            <a:t>With an eye to I.D.E.A. (Inclusion, Diversity, Equity, and Access), </a:t>
          </a:r>
          <a:r>
            <a:rPr lang="en-US" b="1" dirty="0"/>
            <a:t>is there evidence of changes in enrollment in HEIs over time</a:t>
          </a:r>
          <a:r>
            <a:rPr lang="en-US" dirty="0"/>
            <a:t>? </a:t>
          </a:r>
        </a:p>
      </dgm:t>
    </dgm:pt>
    <dgm:pt modelId="{D0D75453-F8C0-4315-BA27-6E87D384710D}" type="parTrans" cxnId="{A00FC037-766B-4950-BF64-57B609D429BC}">
      <dgm:prSet/>
      <dgm:spPr/>
      <dgm:t>
        <a:bodyPr/>
        <a:lstStyle/>
        <a:p>
          <a:endParaRPr lang="en-US"/>
        </a:p>
      </dgm:t>
    </dgm:pt>
    <dgm:pt modelId="{5B767DFE-39B5-42F7-B9A2-BC581AA68099}" type="sibTrans" cxnId="{A00FC037-766B-4950-BF64-57B609D429BC}">
      <dgm:prSet/>
      <dgm:spPr/>
      <dgm:t>
        <a:bodyPr/>
        <a:lstStyle/>
        <a:p>
          <a:endParaRPr lang="en-US"/>
        </a:p>
      </dgm:t>
    </dgm:pt>
    <dgm:pt modelId="{CEE0609E-34EC-4887-934E-1ABCF2D7659C}">
      <dgm:prSet/>
      <dgm:spPr/>
      <dgm:t>
        <a:bodyPr/>
        <a:lstStyle/>
        <a:p>
          <a:r>
            <a:rPr lang="en-US" dirty="0"/>
            <a:t>In particular, with an eye towards Standardized Tests and Blind Admission Policies, are there changes emerging over time? </a:t>
          </a:r>
        </a:p>
      </dgm:t>
    </dgm:pt>
    <dgm:pt modelId="{8D9EE358-01F5-4E03-B383-32BA85C22BB5}" type="parTrans" cxnId="{3A381872-A562-471F-9DBD-35946809C1EC}">
      <dgm:prSet/>
      <dgm:spPr/>
      <dgm:t>
        <a:bodyPr/>
        <a:lstStyle/>
        <a:p>
          <a:endParaRPr lang="en-US"/>
        </a:p>
      </dgm:t>
    </dgm:pt>
    <dgm:pt modelId="{421B229F-A734-49DE-B072-91B86E973572}" type="sibTrans" cxnId="{3A381872-A562-471F-9DBD-35946809C1EC}">
      <dgm:prSet/>
      <dgm:spPr/>
      <dgm:t>
        <a:bodyPr/>
        <a:lstStyle/>
        <a:p>
          <a:endParaRPr lang="en-US"/>
        </a:p>
      </dgm:t>
    </dgm:pt>
    <dgm:pt modelId="{B9E58E7D-B061-46E2-80CD-228B795C4AE6}" type="pres">
      <dgm:prSet presAssocID="{904B544C-5483-4030-AF92-C9CF322CC4CE}" presName="outerComposite" presStyleCnt="0">
        <dgm:presLayoutVars>
          <dgm:chMax val="5"/>
          <dgm:dir/>
          <dgm:resizeHandles val="exact"/>
        </dgm:presLayoutVars>
      </dgm:prSet>
      <dgm:spPr/>
    </dgm:pt>
    <dgm:pt modelId="{503F1C5E-BF4F-4078-96D1-C5179E86717F}" type="pres">
      <dgm:prSet presAssocID="{904B544C-5483-4030-AF92-C9CF322CC4CE}" presName="dummyMaxCanvas" presStyleCnt="0">
        <dgm:presLayoutVars/>
      </dgm:prSet>
      <dgm:spPr/>
    </dgm:pt>
    <dgm:pt modelId="{9688E3B4-042B-485E-B665-B20628EBE7E7}" type="pres">
      <dgm:prSet presAssocID="{904B544C-5483-4030-AF92-C9CF322CC4CE}" presName="ThreeNodes_1" presStyleLbl="node1" presStyleIdx="0" presStyleCnt="3">
        <dgm:presLayoutVars>
          <dgm:bulletEnabled val="1"/>
        </dgm:presLayoutVars>
      </dgm:prSet>
      <dgm:spPr/>
    </dgm:pt>
    <dgm:pt modelId="{A6F307FD-9B06-4574-AB3F-13AAD4B2D45F}" type="pres">
      <dgm:prSet presAssocID="{904B544C-5483-4030-AF92-C9CF322CC4CE}" presName="ThreeNodes_2" presStyleLbl="node1" presStyleIdx="1" presStyleCnt="3">
        <dgm:presLayoutVars>
          <dgm:bulletEnabled val="1"/>
        </dgm:presLayoutVars>
      </dgm:prSet>
      <dgm:spPr/>
    </dgm:pt>
    <dgm:pt modelId="{6CC46243-DB9A-45C5-BDF0-DEC29D96214A}" type="pres">
      <dgm:prSet presAssocID="{904B544C-5483-4030-AF92-C9CF322CC4CE}" presName="ThreeNodes_3" presStyleLbl="node1" presStyleIdx="2" presStyleCnt="3">
        <dgm:presLayoutVars>
          <dgm:bulletEnabled val="1"/>
        </dgm:presLayoutVars>
      </dgm:prSet>
      <dgm:spPr/>
    </dgm:pt>
    <dgm:pt modelId="{428B5F29-938C-4CF6-AC15-30F9A920C49C}" type="pres">
      <dgm:prSet presAssocID="{904B544C-5483-4030-AF92-C9CF322CC4CE}" presName="ThreeConn_1-2" presStyleLbl="fgAccFollowNode1" presStyleIdx="0" presStyleCnt="2">
        <dgm:presLayoutVars>
          <dgm:bulletEnabled val="1"/>
        </dgm:presLayoutVars>
      </dgm:prSet>
      <dgm:spPr/>
    </dgm:pt>
    <dgm:pt modelId="{AEDB6054-1335-4F06-B32F-EA3E0993FFB5}" type="pres">
      <dgm:prSet presAssocID="{904B544C-5483-4030-AF92-C9CF322CC4CE}" presName="ThreeConn_2-3" presStyleLbl="fgAccFollowNode1" presStyleIdx="1" presStyleCnt="2">
        <dgm:presLayoutVars>
          <dgm:bulletEnabled val="1"/>
        </dgm:presLayoutVars>
      </dgm:prSet>
      <dgm:spPr/>
    </dgm:pt>
    <dgm:pt modelId="{C55CAEB8-EE21-438C-993F-297726656CEA}" type="pres">
      <dgm:prSet presAssocID="{904B544C-5483-4030-AF92-C9CF322CC4CE}" presName="ThreeNodes_1_text" presStyleLbl="node1" presStyleIdx="2" presStyleCnt="3">
        <dgm:presLayoutVars>
          <dgm:bulletEnabled val="1"/>
        </dgm:presLayoutVars>
      </dgm:prSet>
      <dgm:spPr/>
    </dgm:pt>
    <dgm:pt modelId="{2D17A645-0A38-472C-963F-BDCDCAC6D32E}" type="pres">
      <dgm:prSet presAssocID="{904B544C-5483-4030-AF92-C9CF322CC4CE}" presName="ThreeNodes_2_text" presStyleLbl="node1" presStyleIdx="2" presStyleCnt="3">
        <dgm:presLayoutVars>
          <dgm:bulletEnabled val="1"/>
        </dgm:presLayoutVars>
      </dgm:prSet>
      <dgm:spPr/>
    </dgm:pt>
    <dgm:pt modelId="{7AA11EAD-5C2B-4D53-AF6E-138DA40F69DB}" type="pres">
      <dgm:prSet presAssocID="{904B544C-5483-4030-AF92-C9CF322CC4C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89EE727-724A-4BD0-8796-6070720C207E}" type="presOf" srcId="{5B767DFE-39B5-42F7-B9A2-BC581AA68099}" destId="{AEDB6054-1335-4F06-B32F-EA3E0993FFB5}" srcOrd="0" destOrd="0" presId="urn:microsoft.com/office/officeart/2005/8/layout/vProcess5"/>
    <dgm:cxn modelId="{A00FC037-766B-4950-BF64-57B609D429BC}" srcId="{904B544C-5483-4030-AF92-C9CF322CC4CE}" destId="{3F137700-0CA4-47A8-939A-340D2ABEF6A3}" srcOrd="1" destOrd="0" parTransId="{D0D75453-F8C0-4315-BA27-6E87D384710D}" sibTransId="{5B767DFE-39B5-42F7-B9A2-BC581AA68099}"/>
    <dgm:cxn modelId="{7D31C742-97E1-43C2-BF3E-4758F64F7D56}" type="presOf" srcId="{7B1A6588-79A5-4F3B-A3FE-C2755E246770}" destId="{428B5F29-938C-4CF6-AC15-30F9A920C49C}" srcOrd="0" destOrd="0" presId="urn:microsoft.com/office/officeart/2005/8/layout/vProcess5"/>
    <dgm:cxn modelId="{2808454F-3D32-4A9A-AC2A-E11171E71184}" type="presOf" srcId="{F5712DE2-8CF6-401A-B32D-71A84114129D}" destId="{C55CAEB8-EE21-438C-993F-297726656CEA}" srcOrd="1" destOrd="0" presId="urn:microsoft.com/office/officeart/2005/8/layout/vProcess5"/>
    <dgm:cxn modelId="{0B0EE86F-6702-4E96-ABBA-EC87C1E01616}" type="presOf" srcId="{CEE0609E-34EC-4887-934E-1ABCF2D7659C}" destId="{6CC46243-DB9A-45C5-BDF0-DEC29D96214A}" srcOrd="0" destOrd="0" presId="urn:microsoft.com/office/officeart/2005/8/layout/vProcess5"/>
    <dgm:cxn modelId="{6384CC71-A001-4359-8AAD-98C460C19ACC}" type="presOf" srcId="{F5712DE2-8CF6-401A-B32D-71A84114129D}" destId="{9688E3B4-042B-485E-B665-B20628EBE7E7}" srcOrd="0" destOrd="0" presId="urn:microsoft.com/office/officeart/2005/8/layout/vProcess5"/>
    <dgm:cxn modelId="{3A381872-A562-471F-9DBD-35946809C1EC}" srcId="{904B544C-5483-4030-AF92-C9CF322CC4CE}" destId="{CEE0609E-34EC-4887-934E-1ABCF2D7659C}" srcOrd="2" destOrd="0" parTransId="{8D9EE358-01F5-4E03-B383-32BA85C22BB5}" sibTransId="{421B229F-A734-49DE-B072-91B86E973572}"/>
    <dgm:cxn modelId="{4D78377D-EB82-4518-8E97-DA2423D1CE1A}" type="presOf" srcId="{CEE0609E-34EC-4887-934E-1ABCF2D7659C}" destId="{7AA11EAD-5C2B-4D53-AF6E-138DA40F69DB}" srcOrd="1" destOrd="0" presId="urn:microsoft.com/office/officeart/2005/8/layout/vProcess5"/>
    <dgm:cxn modelId="{9CD83386-6040-45DC-8945-E420142CC341}" type="presOf" srcId="{3F137700-0CA4-47A8-939A-340D2ABEF6A3}" destId="{2D17A645-0A38-472C-963F-BDCDCAC6D32E}" srcOrd="1" destOrd="0" presId="urn:microsoft.com/office/officeart/2005/8/layout/vProcess5"/>
    <dgm:cxn modelId="{D8043EB4-3362-4E05-AC24-BB3BFFC525D9}" type="presOf" srcId="{904B544C-5483-4030-AF92-C9CF322CC4CE}" destId="{B9E58E7D-B061-46E2-80CD-228B795C4AE6}" srcOrd="0" destOrd="0" presId="urn:microsoft.com/office/officeart/2005/8/layout/vProcess5"/>
    <dgm:cxn modelId="{04F88DF2-0372-4FBE-8D6D-4BB2B17F9F07}" type="presOf" srcId="{3F137700-0CA4-47A8-939A-340D2ABEF6A3}" destId="{A6F307FD-9B06-4574-AB3F-13AAD4B2D45F}" srcOrd="0" destOrd="0" presId="urn:microsoft.com/office/officeart/2005/8/layout/vProcess5"/>
    <dgm:cxn modelId="{2C35E8F4-7FDA-4F26-8987-13FCE474A235}" srcId="{904B544C-5483-4030-AF92-C9CF322CC4CE}" destId="{F5712DE2-8CF6-401A-B32D-71A84114129D}" srcOrd="0" destOrd="0" parTransId="{E36DF6C0-6D9C-4709-AD81-F8B1E9737444}" sibTransId="{7B1A6588-79A5-4F3B-A3FE-C2755E246770}"/>
    <dgm:cxn modelId="{D5CF3569-5C53-4EBA-877B-4D5A04A13100}" type="presParOf" srcId="{B9E58E7D-B061-46E2-80CD-228B795C4AE6}" destId="{503F1C5E-BF4F-4078-96D1-C5179E86717F}" srcOrd="0" destOrd="0" presId="urn:microsoft.com/office/officeart/2005/8/layout/vProcess5"/>
    <dgm:cxn modelId="{1DBC0461-59E6-426A-BA3A-A8BF9BDD23B5}" type="presParOf" srcId="{B9E58E7D-B061-46E2-80CD-228B795C4AE6}" destId="{9688E3B4-042B-485E-B665-B20628EBE7E7}" srcOrd="1" destOrd="0" presId="urn:microsoft.com/office/officeart/2005/8/layout/vProcess5"/>
    <dgm:cxn modelId="{88D492DE-478F-4B76-8D59-725DFCC3CDBE}" type="presParOf" srcId="{B9E58E7D-B061-46E2-80CD-228B795C4AE6}" destId="{A6F307FD-9B06-4574-AB3F-13AAD4B2D45F}" srcOrd="2" destOrd="0" presId="urn:microsoft.com/office/officeart/2005/8/layout/vProcess5"/>
    <dgm:cxn modelId="{960423C9-14FB-484C-ABBE-27327A9A9D8E}" type="presParOf" srcId="{B9E58E7D-B061-46E2-80CD-228B795C4AE6}" destId="{6CC46243-DB9A-45C5-BDF0-DEC29D96214A}" srcOrd="3" destOrd="0" presId="urn:microsoft.com/office/officeart/2005/8/layout/vProcess5"/>
    <dgm:cxn modelId="{C7E38B98-0F15-48C8-917C-F7F51358B9BD}" type="presParOf" srcId="{B9E58E7D-B061-46E2-80CD-228B795C4AE6}" destId="{428B5F29-938C-4CF6-AC15-30F9A920C49C}" srcOrd="4" destOrd="0" presId="urn:microsoft.com/office/officeart/2005/8/layout/vProcess5"/>
    <dgm:cxn modelId="{FB333209-754F-428B-9AC7-FD84E9C050D1}" type="presParOf" srcId="{B9E58E7D-B061-46E2-80CD-228B795C4AE6}" destId="{AEDB6054-1335-4F06-B32F-EA3E0993FFB5}" srcOrd="5" destOrd="0" presId="urn:microsoft.com/office/officeart/2005/8/layout/vProcess5"/>
    <dgm:cxn modelId="{99879AC6-3C49-467B-8149-EDF15BE5C332}" type="presParOf" srcId="{B9E58E7D-B061-46E2-80CD-228B795C4AE6}" destId="{C55CAEB8-EE21-438C-993F-297726656CEA}" srcOrd="6" destOrd="0" presId="urn:microsoft.com/office/officeart/2005/8/layout/vProcess5"/>
    <dgm:cxn modelId="{055B4DD0-CB67-41F5-A504-AF09BBA8286E}" type="presParOf" srcId="{B9E58E7D-B061-46E2-80CD-228B795C4AE6}" destId="{2D17A645-0A38-472C-963F-BDCDCAC6D32E}" srcOrd="7" destOrd="0" presId="urn:microsoft.com/office/officeart/2005/8/layout/vProcess5"/>
    <dgm:cxn modelId="{133C9C0F-7AE8-4DAC-8EE6-2A3573889B03}" type="presParOf" srcId="{B9E58E7D-B061-46E2-80CD-228B795C4AE6}" destId="{7AA11EAD-5C2B-4D53-AF6E-138DA40F69D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5F1081-7C71-4B92-AE42-4B566D4D33A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184A8-C8A5-48CB-9D02-5902D94A25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Publicly available information</a:t>
          </a:r>
        </a:p>
      </dgm:t>
    </dgm:pt>
    <dgm:pt modelId="{A685BF1A-4923-4955-9D7D-CC2F23E20EC5}" type="parTrans" cxnId="{52222B1C-7733-4690-87B0-6DA866CAC9D9}">
      <dgm:prSet/>
      <dgm:spPr/>
      <dgm:t>
        <a:bodyPr/>
        <a:lstStyle/>
        <a:p>
          <a:endParaRPr lang="en-US"/>
        </a:p>
      </dgm:t>
    </dgm:pt>
    <dgm:pt modelId="{5CE72948-35C0-4E3D-8EDA-75312D33591A}" type="sibTrans" cxnId="{52222B1C-7733-4690-87B0-6DA866CAC9D9}">
      <dgm:prSet/>
      <dgm:spPr/>
      <dgm:t>
        <a:bodyPr/>
        <a:lstStyle/>
        <a:p>
          <a:endParaRPr lang="en-US"/>
        </a:p>
      </dgm:t>
    </dgm:pt>
    <dgm:pt modelId="{5FFE0C73-333B-41D7-9BC8-8DE2C8AE6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Integrated Postsecondary Education Data System </a:t>
          </a:r>
          <a:r>
            <a:rPr lang="en-US"/>
            <a:t>(IPEDS) web site (</a:t>
          </a:r>
          <a:r>
            <a:rPr lang="en-US">
              <a:hlinkClick xmlns:r="http://schemas.openxmlformats.org/officeDocument/2006/relationships" r:id="rId1"/>
            </a:rPr>
            <a:t>https://nces.ed.gov/ipeds/datacenter/DataFiles.aspx</a:t>
          </a:r>
          <a:r>
            <a:rPr lang="en-US"/>
            <a:t> )</a:t>
          </a:r>
        </a:p>
      </dgm:t>
    </dgm:pt>
    <dgm:pt modelId="{ED34A05B-7573-4A3F-BB4E-7039CF43C59B}" type="parTrans" cxnId="{A2E4E289-9710-4F14-9F4F-9EFB31FFD58C}">
      <dgm:prSet/>
      <dgm:spPr/>
      <dgm:t>
        <a:bodyPr/>
        <a:lstStyle/>
        <a:p>
          <a:endParaRPr lang="en-US"/>
        </a:p>
      </dgm:t>
    </dgm:pt>
    <dgm:pt modelId="{59A788E3-3BB7-4DBB-B344-E9E57D718E83}" type="sibTrans" cxnId="{A2E4E289-9710-4F14-9F4F-9EFB31FFD58C}">
      <dgm:prSet/>
      <dgm:spPr/>
      <dgm:t>
        <a:bodyPr/>
        <a:lstStyle/>
        <a:p>
          <a:endParaRPr lang="en-US"/>
        </a:p>
      </dgm:t>
    </dgm:pt>
    <dgm:pt modelId="{7C31B310-6F39-45F2-8929-AE20880596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</a:t>
          </a:r>
          <a:r>
            <a:rPr lang="en-US" b="1"/>
            <a:t>ifferent data files </a:t>
          </a:r>
          <a:r>
            <a:rPr lang="en-US"/>
            <a:t>reported by Federally Funded HEIs</a:t>
          </a:r>
        </a:p>
      </dgm:t>
    </dgm:pt>
    <dgm:pt modelId="{14D91E73-0F28-4005-9D7A-47B33067E27E}" type="parTrans" cxnId="{2190BB57-54FD-454C-8487-AA2E044258AD}">
      <dgm:prSet/>
      <dgm:spPr/>
      <dgm:t>
        <a:bodyPr/>
        <a:lstStyle/>
        <a:p>
          <a:endParaRPr lang="en-US"/>
        </a:p>
      </dgm:t>
    </dgm:pt>
    <dgm:pt modelId="{0D77572D-9913-4C75-A013-D9DBF1D8BD93}" type="sibTrans" cxnId="{2190BB57-54FD-454C-8487-AA2E044258AD}">
      <dgm:prSet/>
      <dgm:spPr/>
      <dgm:t>
        <a:bodyPr/>
        <a:lstStyle/>
        <a:p>
          <a:endParaRPr lang="en-US"/>
        </a:p>
      </dgm:t>
    </dgm:pt>
    <dgm:pt modelId="{75DC0EE4-B8A7-4C5C-BA0C-E7BBC09C88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Institutional ID data </a:t>
          </a:r>
        </a:p>
      </dgm:t>
    </dgm:pt>
    <dgm:pt modelId="{A3C4AB5E-2ED8-4284-86A5-BE238962ACE8}" type="parTrans" cxnId="{2A15B711-B00D-44E7-AFA3-7487CA5AFE3B}">
      <dgm:prSet/>
      <dgm:spPr/>
      <dgm:t>
        <a:bodyPr/>
        <a:lstStyle/>
        <a:p>
          <a:endParaRPr lang="en-US"/>
        </a:p>
      </dgm:t>
    </dgm:pt>
    <dgm:pt modelId="{B7CAF227-69E0-48A5-B6A3-C6044D8CEE52}" type="sibTrans" cxnId="{2A15B711-B00D-44E7-AFA3-7487CA5AFE3B}">
      <dgm:prSet/>
      <dgm:spPr/>
      <dgm:t>
        <a:bodyPr/>
        <a:lstStyle/>
        <a:p>
          <a:endParaRPr lang="en-US"/>
        </a:p>
      </dgm:t>
    </dgm:pt>
    <dgm:pt modelId="{DC89EE88-5B9B-4E9B-A8DB-8645BB9E7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Institutions Offerings</a:t>
          </a:r>
        </a:p>
      </dgm:t>
    </dgm:pt>
    <dgm:pt modelId="{416DB5F0-12A5-4A2A-BF85-7AD73BB0E9D2}" type="parTrans" cxnId="{BC872F9D-3C4E-40BD-9EEE-D805ACC410ED}">
      <dgm:prSet/>
      <dgm:spPr/>
      <dgm:t>
        <a:bodyPr/>
        <a:lstStyle/>
        <a:p>
          <a:endParaRPr lang="en-US"/>
        </a:p>
      </dgm:t>
    </dgm:pt>
    <dgm:pt modelId="{10B4FB2A-3220-4052-90C6-7FF2A29E668F}" type="sibTrans" cxnId="{BC872F9D-3C4E-40BD-9EEE-D805ACC410ED}">
      <dgm:prSet/>
      <dgm:spPr/>
      <dgm:t>
        <a:bodyPr/>
        <a:lstStyle/>
        <a:p>
          <a:endParaRPr lang="en-US"/>
        </a:p>
      </dgm:t>
    </dgm:pt>
    <dgm:pt modelId="{7AE1AAD0-C516-47CA-AB1D-00DD0D18C6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Students’ Enrollment data </a:t>
          </a:r>
        </a:p>
      </dgm:t>
    </dgm:pt>
    <dgm:pt modelId="{2BEDF1F4-B55A-4388-A29A-6F4FC2F6C9C4}" type="parTrans" cxnId="{97D33DF5-00FD-4114-BF0A-E348FAD1820D}">
      <dgm:prSet/>
      <dgm:spPr/>
      <dgm:t>
        <a:bodyPr/>
        <a:lstStyle/>
        <a:p>
          <a:endParaRPr lang="en-US"/>
        </a:p>
      </dgm:t>
    </dgm:pt>
    <dgm:pt modelId="{050ADF60-8798-4408-834E-BE59A3AEF336}" type="sibTrans" cxnId="{97D33DF5-00FD-4114-BF0A-E348FAD1820D}">
      <dgm:prSet/>
      <dgm:spPr/>
      <dgm:t>
        <a:bodyPr/>
        <a:lstStyle/>
        <a:p>
          <a:endParaRPr lang="en-US"/>
        </a:p>
      </dgm:t>
    </dgm:pt>
    <dgm:pt modelId="{7F273212-5BC6-4BAA-93FB-8826296B83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Admissions’ Policies</a:t>
          </a:r>
        </a:p>
      </dgm:t>
    </dgm:pt>
    <dgm:pt modelId="{30202084-44FF-4033-B9AC-1122886F775F}" type="parTrans" cxnId="{1D5B79C0-0FFD-460B-8105-FB2AD6AF89A8}">
      <dgm:prSet/>
      <dgm:spPr/>
      <dgm:t>
        <a:bodyPr/>
        <a:lstStyle/>
        <a:p>
          <a:endParaRPr lang="en-US"/>
        </a:p>
      </dgm:t>
    </dgm:pt>
    <dgm:pt modelId="{4CA8C07D-58AB-4AC3-A41B-910FB32B5BC6}" type="sibTrans" cxnId="{1D5B79C0-0FFD-460B-8105-FB2AD6AF89A8}">
      <dgm:prSet/>
      <dgm:spPr/>
      <dgm:t>
        <a:bodyPr/>
        <a:lstStyle/>
        <a:p>
          <a:endParaRPr lang="en-US"/>
        </a:p>
      </dgm:t>
    </dgm:pt>
    <dgm:pt modelId="{E7F92823-07C3-49A9-BE42-1840761542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</a:t>
          </a:r>
          <a:r>
            <a:rPr lang="en-US" b="1"/>
            <a:t>reported</a:t>
          </a:r>
          <a:r>
            <a:rPr lang="en-US"/>
            <a:t> data</a:t>
          </a:r>
        </a:p>
      </dgm:t>
    </dgm:pt>
    <dgm:pt modelId="{53A36FF0-21D8-4210-8932-BBB278847085}" type="parTrans" cxnId="{0136B8C2-BEB8-4759-8CC8-F4CD32DAF855}">
      <dgm:prSet/>
      <dgm:spPr/>
      <dgm:t>
        <a:bodyPr/>
        <a:lstStyle/>
        <a:p>
          <a:endParaRPr lang="en-US"/>
        </a:p>
      </dgm:t>
    </dgm:pt>
    <dgm:pt modelId="{F8C7DE3D-6558-4048-A61F-8C3C96A791AC}" type="sibTrans" cxnId="{0136B8C2-BEB8-4759-8CC8-F4CD32DAF855}">
      <dgm:prSet/>
      <dgm:spPr/>
      <dgm:t>
        <a:bodyPr/>
        <a:lstStyle/>
        <a:p>
          <a:endParaRPr lang="en-US"/>
        </a:p>
      </dgm:t>
    </dgm:pt>
    <dgm:pt modelId="{18F9A251-7DB0-42D8-B216-251101C51027}" type="pres">
      <dgm:prSet presAssocID="{EC5F1081-7C71-4B92-AE42-4B566D4D33AB}" presName="root" presStyleCnt="0">
        <dgm:presLayoutVars>
          <dgm:dir/>
          <dgm:resizeHandles val="exact"/>
        </dgm:presLayoutVars>
      </dgm:prSet>
      <dgm:spPr/>
    </dgm:pt>
    <dgm:pt modelId="{A24BCA01-6B4C-4CE9-9192-86F16727CBAD}" type="pres">
      <dgm:prSet presAssocID="{DA3184A8-C8A5-48CB-9D02-5902D94A2598}" presName="compNode" presStyleCnt="0"/>
      <dgm:spPr/>
    </dgm:pt>
    <dgm:pt modelId="{2FF2BCD3-5B87-4C4C-AE86-7AF817C823A9}" type="pres">
      <dgm:prSet presAssocID="{DA3184A8-C8A5-48CB-9D02-5902D94A2598}" presName="bgRect" presStyleLbl="bgShp" presStyleIdx="0" presStyleCnt="4"/>
      <dgm:spPr/>
    </dgm:pt>
    <dgm:pt modelId="{1FDA4318-328A-4C12-BCA9-3F458F17D0D7}" type="pres">
      <dgm:prSet presAssocID="{DA3184A8-C8A5-48CB-9D02-5902D94A2598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485D950A-9462-4533-9C0F-42486214EED8}" type="pres">
      <dgm:prSet presAssocID="{DA3184A8-C8A5-48CB-9D02-5902D94A2598}" presName="spaceRect" presStyleCnt="0"/>
      <dgm:spPr/>
    </dgm:pt>
    <dgm:pt modelId="{B0226B51-45A0-4726-B717-53A52423D9EC}" type="pres">
      <dgm:prSet presAssocID="{DA3184A8-C8A5-48CB-9D02-5902D94A2598}" presName="parTx" presStyleLbl="revTx" presStyleIdx="0" presStyleCnt="5">
        <dgm:presLayoutVars>
          <dgm:chMax val="0"/>
          <dgm:chPref val="0"/>
        </dgm:presLayoutVars>
      </dgm:prSet>
      <dgm:spPr/>
    </dgm:pt>
    <dgm:pt modelId="{BC05A9E1-0685-4A12-84CD-76F3C1BEFC13}" type="pres">
      <dgm:prSet presAssocID="{5CE72948-35C0-4E3D-8EDA-75312D33591A}" presName="sibTrans" presStyleCnt="0"/>
      <dgm:spPr/>
    </dgm:pt>
    <dgm:pt modelId="{B19E10B2-1985-4053-A698-E27BB4923610}" type="pres">
      <dgm:prSet presAssocID="{5FFE0C73-333B-41D7-9BC8-8DE2C8AE6011}" presName="compNode" presStyleCnt="0"/>
      <dgm:spPr/>
    </dgm:pt>
    <dgm:pt modelId="{81C7C1D1-0CA5-415C-9522-F0F92197D486}" type="pres">
      <dgm:prSet presAssocID="{5FFE0C73-333B-41D7-9BC8-8DE2C8AE6011}" presName="bgRect" presStyleLbl="bgShp" presStyleIdx="1" presStyleCnt="4"/>
      <dgm:spPr/>
    </dgm:pt>
    <dgm:pt modelId="{0CB6A0C2-52A2-45A0-8A31-68E6A1B3C095}" type="pres">
      <dgm:prSet presAssocID="{5FFE0C73-333B-41D7-9BC8-8DE2C8AE6011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C82E7BF3-A071-41EA-B30E-E32C755D7416}" type="pres">
      <dgm:prSet presAssocID="{5FFE0C73-333B-41D7-9BC8-8DE2C8AE6011}" presName="spaceRect" presStyleCnt="0"/>
      <dgm:spPr/>
    </dgm:pt>
    <dgm:pt modelId="{73988905-541E-447E-9599-5C3D6A7A48F3}" type="pres">
      <dgm:prSet presAssocID="{5FFE0C73-333B-41D7-9BC8-8DE2C8AE6011}" presName="parTx" presStyleLbl="revTx" presStyleIdx="1" presStyleCnt="5">
        <dgm:presLayoutVars>
          <dgm:chMax val="0"/>
          <dgm:chPref val="0"/>
        </dgm:presLayoutVars>
      </dgm:prSet>
      <dgm:spPr/>
    </dgm:pt>
    <dgm:pt modelId="{90EF6F87-51F1-431E-8375-5E75930B0F6B}" type="pres">
      <dgm:prSet presAssocID="{59A788E3-3BB7-4DBB-B344-E9E57D718E83}" presName="sibTrans" presStyleCnt="0"/>
      <dgm:spPr/>
    </dgm:pt>
    <dgm:pt modelId="{392D2008-96F6-40B4-B7F8-BFDE19EA2364}" type="pres">
      <dgm:prSet presAssocID="{7C31B310-6F39-45F2-8929-AE208805960B}" presName="compNode" presStyleCnt="0"/>
      <dgm:spPr/>
    </dgm:pt>
    <dgm:pt modelId="{DE1DE180-73AE-48E1-9019-158FE01CC1A3}" type="pres">
      <dgm:prSet presAssocID="{7C31B310-6F39-45F2-8929-AE208805960B}" presName="bgRect" presStyleLbl="bgShp" presStyleIdx="2" presStyleCnt="4"/>
      <dgm:spPr/>
    </dgm:pt>
    <dgm:pt modelId="{49040965-BD62-4467-BB61-BD2A9FC806D1}" type="pres">
      <dgm:prSet presAssocID="{7C31B310-6F39-45F2-8929-AE208805960B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555E5D44-0166-4534-9B07-F840EECE5007}" type="pres">
      <dgm:prSet presAssocID="{7C31B310-6F39-45F2-8929-AE208805960B}" presName="spaceRect" presStyleCnt="0"/>
      <dgm:spPr/>
    </dgm:pt>
    <dgm:pt modelId="{B60BC511-CEBA-404F-96BE-34A42A4C1831}" type="pres">
      <dgm:prSet presAssocID="{7C31B310-6F39-45F2-8929-AE208805960B}" presName="parTx" presStyleLbl="revTx" presStyleIdx="2" presStyleCnt="5">
        <dgm:presLayoutVars>
          <dgm:chMax val="0"/>
          <dgm:chPref val="0"/>
        </dgm:presLayoutVars>
      </dgm:prSet>
      <dgm:spPr/>
    </dgm:pt>
    <dgm:pt modelId="{980F901E-25E0-4019-B56D-B433436004F2}" type="pres">
      <dgm:prSet presAssocID="{7C31B310-6F39-45F2-8929-AE208805960B}" presName="desTx" presStyleLbl="revTx" presStyleIdx="3" presStyleCnt="5">
        <dgm:presLayoutVars/>
      </dgm:prSet>
      <dgm:spPr/>
    </dgm:pt>
    <dgm:pt modelId="{1CE6A371-D8CF-4859-A826-CD84E1385F87}" type="pres">
      <dgm:prSet presAssocID="{0D77572D-9913-4C75-A013-D9DBF1D8BD93}" presName="sibTrans" presStyleCnt="0"/>
      <dgm:spPr/>
    </dgm:pt>
    <dgm:pt modelId="{A34EA4D5-A431-4C64-8BC6-CFDCE1E9171C}" type="pres">
      <dgm:prSet presAssocID="{E7F92823-07C3-49A9-BE42-1840761542B1}" presName="compNode" presStyleCnt="0"/>
      <dgm:spPr/>
    </dgm:pt>
    <dgm:pt modelId="{D56BF119-2C4D-4C12-BA6F-FCC512137248}" type="pres">
      <dgm:prSet presAssocID="{E7F92823-07C3-49A9-BE42-1840761542B1}" presName="bgRect" presStyleLbl="bgShp" presStyleIdx="3" presStyleCnt="4"/>
      <dgm:spPr/>
    </dgm:pt>
    <dgm:pt modelId="{0B0BADEE-9A92-4CC9-9A59-3A1F47BD9C5B}" type="pres">
      <dgm:prSet presAssocID="{E7F92823-07C3-49A9-BE42-1840761542B1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ABA4E58-C5B9-41F4-9132-F301DD721F40}" type="pres">
      <dgm:prSet presAssocID="{E7F92823-07C3-49A9-BE42-1840761542B1}" presName="spaceRect" presStyleCnt="0"/>
      <dgm:spPr/>
    </dgm:pt>
    <dgm:pt modelId="{A2D87E81-C8D9-4223-97FA-91AD6D9F5C39}" type="pres">
      <dgm:prSet presAssocID="{E7F92823-07C3-49A9-BE42-1840761542B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A15B711-B00D-44E7-AFA3-7487CA5AFE3B}" srcId="{7C31B310-6F39-45F2-8929-AE208805960B}" destId="{75DC0EE4-B8A7-4C5C-BA0C-E7BBC09C88AA}" srcOrd="0" destOrd="0" parTransId="{A3C4AB5E-2ED8-4284-86A5-BE238962ACE8}" sibTransId="{B7CAF227-69E0-48A5-B6A3-C6044D8CEE52}"/>
    <dgm:cxn modelId="{52222B1C-7733-4690-87B0-6DA866CAC9D9}" srcId="{EC5F1081-7C71-4B92-AE42-4B566D4D33AB}" destId="{DA3184A8-C8A5-48CB-9D02-5902D94A2598}" srcOrd="0" destOrd="0" parTransId="{A685BF1A-4923-4955-9D7D-CC2F23E20EC5}" sibTransId="{5CE72948-35C0-4E3D-8EDA-75312D33591A}"/>
    <dgm:cxn modelId="{25BB1040-4808-415F-97FD-F49BA9F77EFE}" type="presOf" srcId="{EC5F1081-7C71-4B92-AE42-4B566D4D33AB}" destId="{18F9A251-7DB0-42D8-B216-251101C51027}" srcOrd="0" destOrd="0" presId="urn:microsoft.com/office/officeart/2018/2/layout/IconVerticalSolidList"/>
    <dgm:cxn modelId="{D9F9B44E-06EC-4C05-912E-4685B6ADDB6F}" type="presOf" srcId="{7AE1AAD0-C516-47CA-AB1D-00DD0D18C602}" destId="{980F901E-25E0-4019-B56D-B433436004F2}" srcOrd="0" destOrd="2" presId="urn:microsoft.com/office/officeart/2018/2/layout/IconVerticalSolidList"/>
    <dgm:cxn modelId="{2190BB57-54FD-454C-8487-AA2E044258AD}" srcId="{EC5F1081-7C71-4B92-AE42-4B566D4D33AB}" destId="{7C31B310-6F39-45F2-8929-AE208805960B}" srcOrd="2" destOrd="0" parTransId="{14D91E73-0F28-4005-9D7A-47B33067E27E}" sibTransId="{0D77572D-9913-4C75-A013-D9DBF1D8BD93}"/>
    <dgm:cxn modelId="{22579D7D-3373-4F64-A3E3-5B43EF8B88F1}" type="presOf" srcId="{DC89EE88-5B9B-4E9B-A8DB-8645BB9E77F8}" destId="{980F901E-25E0-4019-B56D-B433436004F2}" srcOrd="0" destOrd="1" presId="urn:microsoft.com/office/officeart/2018/2/layout/IconVerticalSolidList"/>
    <dgm:cxn modelId="{A7CF3480-71B6-47D4-95BE-CFEA6EFD7BD0}" type="presOf" srcId="{75DC0EE4-B8A7-4C5C-BA0C-E7BBC09C88AA}" destId="{980F901E-25E0-4019-B56D-B433436004F2}" srcOrd="0" destOrd="0" presId="urn:microsoft.com/office/officeart/2018/2/layout/IconVerticalSolidList"/>
    <dgm:cxn modelId="{A2E4E289-9710-4F14-9F4F-9EFB31FFD58C}" srcId="{EC5F1081-7C71-4B92-AE42-4B566D4D33AB}" destId="{5FFE0C73-333B-41D7-9BC8-8DE2C8AE6011}" srcOrd="1" destOrd="0" parTransId="{ED34A05B-7573-4A3F-BB4E-7039CF43C59B}" sibTransId="{59A788E3-3BB7-4DBB-B344-E9E57D718E83}"/>
    <dgm:cxn modelId="{BC872F9D-3C4E-40BD-9EEE-D805ACC410ED}" srcId="{7C31B310-6F39-45F2-8929-AE208805960B}" destId="{DC89EE88-5B9B-4E9B-A8DB-8645BB9E77F8}" srcOrd="1" destOrd="0" parTransId="{416DB5F0-12A5-4A2A-BF85-7AD73BB0E9D2}" sibTransId="{10B4FB2A-3220-4052-90C6-7FF2A29E668F}"/>
    <dgm:cxn modelId="{ED3391B0-323F-4FC0-A19A-1CED3F9DCDCA}" type="presOf" srcId="{DA3184A8-C8A5-48CB-9D02-5902D94A2598}" destId="{B0226B51-45A0-4726-B717-53A52423D9EC}" srcOrd="0" destOrd="0" presId="urn:microsoft.com/office/officeart/2018/2/layout/IconVerticalSolidList"/>
    <dgm:cxn modelId="{2ED4BDB7-FFE4-46FD-B01C-E4A790C361D1}" type="presOf" srcId="{5FFE0C73-333B-41D7-9BC8-8DE2C8AE6011}" destId="{73988905-541E-447E-9599-5C3D6A7A48F3}" srcOrd="0" destOrd="0" presId="urn:microsoft.com/office/officeart/2018/2/layout/IconVerticalSolidList"/>
    <dgm:cxn modelId="{1D5B79C0-0FFD-460B-8105-FB2AD6AF89A8}" srcId="{7C31B310-6F39-45F2-8929-AE208805960B}" destId="{7F273212-5BC6-4BAA-93FB-8826296B8392}" srcOrd="3" destOrd="0" parTransId="{30202084-44FF-4033-B9AC-1122886F775F}" sibTransId="{4CA8C07D-58AB-4AC3-A41B-910FB32B5BC6}"/>
    <dgm:cxn modelId="{0136B8C2-BEB8-4759-8CC8-F4CD32DAF855}" srcId="{EC5F1081-7C71-4B92-AE42-4B566D4D33AB}" destId="{E7F92823-07C3-49A9-BE42-1840761542B1}" srcOrd="3" destOrd="0" parTransId="{53A36FF0-21D8-4210-8932-BBB278847085}" sibTransId="{F8C7DE3D-6558-4048-A61F-8C3C96A791AC}"/>
    <dgm:cxn modelId="{6FDDF8C2-AAE1-49B0-8EDB-F5DCAF886138}" type="presOf" srcId="{7F273212-5BC6-4BAA-93FB-8826296B8392}" destId="{980F901E-25E0-4019-B56D-B433436004F2}" srcOrd="0" destOrd="3" presId="urn:microsoft.com/office/officeart/2018/2/layout/IconVerticalSolidList"/>
    <dgm:cxn modelId="{6B4130C7-A976-413A-86D3-9215788437FA}" type="presOf" srcId="{7C31B310-6F39-45F2-8929-AE208805960B}" destId="{B60BC511-CEBA-404F-96BE-34A42A4C1831}" srcOrd="0" destOrd="0" presId="urn:microsoft.com/office/officeart/2018/2/layout/IconVerticalSolidList"/>
    <dgm:cxn modelId="{E09D7EE6-9985-48C4-9671-36A6503F8FD1}" type="presOf" srcId="{E7F92823-07C3-49A9-BE42-1840761542B1}" destId="{A2D87E81-C8D9-4223-97FA-91AD6D9F5C39}" srcOrd="0" destOrd="0" presId="urn:microsoft.com/office/officeart/2018/2/layout/IconVerticalSolidList"/>
    <dgm:cxn modelId="{97D33DF5-00FD-4114-BF0A-E348FAD1820D}" srcId="{7C31B310-6F39-45F2-8929-AE208805960B}" destId="{7AE1AAD0-C516-47CA-AB1D-00DD0D18C602}" srcOrd="2" destOrd="0" parTransId="{2BEDF1F4-B55A-4388-A29A-6F4FC2F6C9C4}" sibTransId="{050ADF60-8798-4408-834E-BE59A3AEF336}"/>
    <dgm:cxn modelId="{4A980F93-C7CF-41E2-96A9-CFAB77203DB3}" type="presParOf" srcId="{18F9A251-7DB0-42D8-B216-251101C51027}" destId="{A24BCA01-6B4C-4CE9-9192-86F16727CBAD}" srcOrd="0" destOrd="0" presId="urn:microsoft.com/office/officeart/2018/2/layout/IconVerticalSolidList"/>
    <dgm:cxn modelId="{558A433A-89AA-43EC-87F2-FE47279CC681}" type="presParOf" srcId="{A24BCA01-6B4C-4CE9-9192-86F16727CBAD}" destId="{2FF2BCD3-5B87-4C4C-AE86-7AF817C823A9}" srcOrd="0" destOrd="0" presId="urn:microsoft.com/office/officeart/2018/2/layout/IconVerticalSolidList"/>
    <dgm:cxn modelId="{8B440BD6-FF1E-46F2-9711-7484069D8CCB}" type="presParOf" srcId="{A24BCA01-6B4C-4CE9-9192-86F16727CBAD}" destId="{1FDA4318-328A-4C12-BCA9-3F458F17D0D7}" srcOrd="1" destOrd="0" presId="urn:microsoft.com/office/officeart/2018/2/layout/IconVerticalSolidList"/>
    <dgm:cxn modelId="{E4E71D3E-2E99-49A6-89E9-83A6C4DE70F3}" type="presParOf" srcId="{A24BCA01-6B4C-4CE9-9192-86F16727CBAD}" destId="{485D950A-9462-4533-9C0F-42486214EED8}" srcOrd="2" destOrd="0" presId="urn:microsoft.com/office/officeart/2018/2/layout/IconVerticalSolidList"/>
    <dgm:cxn modelId="{3685E06A-38EC-46F4-ADFB-B89ECD74A0E8}" type="presParOf" srcId="{A24BCA01-6B4C-4CE9-9192-86F16727CBAD}" destId="{B0226B51-45A0-4726-B717-53A52423D9EC}" srcOrd="3" destOrd="0" presId="urn:microsoft.com/office/officeart/2018/2/layout/IconVerticalSolidList"/>
    <dgm:cxn modelId="{C5CB0497-221F-4232-BADF-C097FCC4411E}" type="presParOf" srcId="{18F9A251-7DB0-42D8-B216-251101C51027}" destId="{BC05A9E1-0685-4A12-84CD-76F3C1BEFC13}" srcOrd="1" destOrd="0" presId="urn:microsoft.com/office/officeart/2018/2/layout/IconVerticalSolidList"/>
    <dgm:cxn modelId="{39CE3B38-CEAF-4D03-88DB-7A62A520BE7C}" type="presParOf" srcId="{18F9A251-7DB0-42D8-B216-251101C51027}" destId="{B19E10B2-1985-4053-A698-E27BB4923610}" srcOrd="2" destOrd="0" presId="urn:microsoft.com/office/officeart/2018/2/layout/IconVerticalSolidList"/>
    <dgm:cxn modelId="{06CD5AA0-5E7E-43DE-80F9-32E976968CA8}" type="presParOf" srcId="{B19E10B2-1985-4053-A698-E27BB4923610}" destId="{81C7C1D1-0CA5-415C-9522-F0F92197D486}" srcOrd="0" destOrd="0" presId="urn:microsoft.com/office/officeart/2018/2/layout/IconVerticalSolidList"/>
    <dgm:cxn modelId="{02369B15-DF64-494C-A6A9-E45DAAFBA3DC}" type="presParOf" srcId="{B19E10B2-1985-4053-A698-E27BB4923610}" destId="{0CB6A0C2-52A2-45A0-8A31-68E6A1B3C095}" srcOrd="1" destOrd="0" presId="urn:microsoft.com/office/officeart/2018/2/layout/IconVerticalSolidList"/>
    <dgm:cxn modelId="{BB204FF6-26FF-4A95-8A94-A740D90B9F2E}" type="presParOf" srcId="{B19E10B2-1985-4053-A698-E27BB4923610}" destId="{C82E7BF3-A071-41EA-B30E-E32C755D7416}" srcOrd="2" destOrd="0" presId="urn:microsoft.com/office/officeart/2018/2/layout/IconVerticalSolidList"/>
    <dgm:cxn modelId="{613BBC16-D328-4A4A-8397-BF0BECE1700A}" type="presParOf" srcId="{B19E10B2-1985-4053-A698-E27BB4923610}" destId="{73988905-541E-447E-9599-5C3D6A7A48F3}" srcOrd="3" destOrd="0" presId="urn:microsoft.com/office/officeart/2018/2/layout/IconVerticalSolidList"/>
    <dgm:cxn modelId="{9BBAFBC7-65C1-4A15-A55B-8CDFC9F88816}" type="presParOf" srcId="{18F9A251-7DB0-42D8-B216-251101C51027}" destId="{90EF6F87-51F1-431E-8375-5E75930B0F6B}" srcOrd="3" destOrd="0" presId="urn:microsoft.com/office/officeart/2018/2/layout/IconVerticalSolidList"/>
    <dgm:cxn modelId="{671DC92A-B8A5-4E7D-9699-F7A8FF9F0E01}" type="presParOf" srcId="{18F9A251-7DB0-42D8-B216-251101C51027}" destId="{392D2008-96F6-40B4-B7F8-BFDE19EA2364}" srcOrd="4" destOrd="0" presId="urn:microsoft.com/office/officeart/2018/2/layout/IconVerticalSolidList"/>
    <dgm:cxn modelId="{38300435-6505-4A7D-8FA6-BD321B91DE09}" type="presParOf" srcId="{392D2008-96F6-40B4-B7F8-BFDE19EA2364}" destId="{DE1DE180-73AE-48E1-9019-158FE01CC1A3}" srcOrd="0" destOrd="0" presId="urn:microsoft.com/office/officeart/2018/2/layout/IconVerticalSolidList"/>
    <dgm:cxn modelId="{5F0F295E-2795-474C-8CA9-D030F571A838}" type="presParOf" srcId="{392D2008-96F6-40B4-B7F8-BFDE19EA2364}" destId="{49040965-BD62-4467-BB61-BD2A9FC806D1}" srcOrd="1" destOrd="0" presId="urn:microsoft.com/office/officeart/2018/2/layout/IconVerticalSolidList"/>
    <dgm:cxn modelId="{89F1E33A-2E5E-4BBD-9DF2-C1E44885F922}" type="presParOf" srcId="{392D2008-96F6-40B4-B7F8-BFDE19EA2364}" destId="{555E5D44-0166-4534-9B07-F840EECE5007}" srcOrd="2" destOrd="0" presId="urn:microsoft.com/office/officeart/2018/2/layout/IconVerticalSolidList"/>
    <dgm:cxn modelId="{1F0E2A56-A610-4405-8596-B969B995F666}" type="presParOf" srcId="{392D2008-96F6-40B4-B7F8-BFDE19EA2364}" destId="{B60BC511-CEBA-404F-96BE-34A42A4C1831}" srcOrd="3" destOrd="0" presId="urn:microsoft.com/office/officeart/2018/2/layout/IconVerticalSolidList"/>
    <dgm:cxn modelId="{BA661305-BB05-41FA-A24D-6087FC4A5E51}" type="presParOf" srcId="{392D2008-96F6-40B4-B7F8-BFDE19EA2364}" destId="{980F901E-25E0-4019-B56D-B433436004F2}" srcOrd="4" destOrd="0" presId="urn:microsoft.com/office/officeart/2018/2/layout/IconVerticalSolidList"/>
    <dgm:cxn modelId="{00C4C76B-85E1-4034-BEDA-D69527B605A5}" type="presParOf" srcId="{18F9A251-7DB0-42D8-B216-251101C51027}" destId="{1CE6A371-D8CF-4859-A826-CD84E1385F87}" srcOrd="5" destOrd="0" presId="urn:microsoft.com/office/officeart/2018/2/layout/IconVerticalSolidList"/>
    <dgm:cxn modelId="{0D0B89B2-7BFC-4E6D-8524-2733EC3C78B9}" type="presParOf" srcId="{18F9A251-7DB0-42D8-B216-251101C51027}" destId="{A34EA4D5-A431-4C64-8BC6-CFDCE1E9171C}" srcOrd="6" destOrd="0" presId="urn:microsoft.com/office/officeart/2018/2/layout/IconVerticalSolidList"/>
    <dgm:cxn modelId="{870CDCAF-E2AC-49B6-9423-318FE470229E}" type="presParOf" srcId="{A34EA4D5-A431-4C64-8BC6-CFDCE1E9171C}" destId="{D56BF119-2C4D-4C12-BA6F-FCC512137248}" srcOrd="0" destOrd="0" presId="urn:microsoft.com/office/officeart/2018/2/layout/IconVerticalSolidList"/>
    <dgm:cxn modelId="{02299997-4100-47A7-8EE9-468F00E9676B}" type="presParOf" srcId="{A34EA4D5-A431-4C64-8BC6-CFDCE1E9171C}" destId="{0B0BADEE-9A92-4CC9-9A59-3A1F47BD9C5B}" srcOrd="1" destOrd="0" presId="urn:microsoft.com/office/officeart/2018/2/layout/IconVerticalSolidList"/>
    <dgm:cxn modelId="{526C4B61-13CB-4E57-BE60-676BA19CBE42}" type="presParOf" srcId="{A34EA4D5-A431-4C64-8BC6-CFDCE1E9171C}" destId="{8ABA4E58-C5B9-41F4-9132-F301DD721F40}" srcOrd="2" destOrd="0" presId="urn:microsoft.com/office/officeart/2018/2/layout/IconVerticalSolidList"/>
    <dgm:cxn modelId="{6EA73621-D778-4E03-8AED-966282081DDD}" type="presParOf" srcId="{A34EA4D5-A431-4C64-8BC6-CFDCE1E9171C}" destId="{A2D87E81-C8D9-4223-97FA-91AD6D9F5C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C099EA-EF63-4487-A5DA-DF09C0FFA9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48099F-B034-4E7C-BF86-D8001FB9228A}">
      <dgm:prSet/>
      <dgm:spPr/>
      <dgm:t>
        <a:bodyPr/>
        <a:lstStyle/>
        <a:p>
          <a:r>
            <a:rPr lang="en-US"/>
            <a:t>Higher Education Institutions</a:t>
          </a:r>
        </a:p>
      </dgm:t>
    </dgm:pt>
    <dgm:pt modelId="{43FB247B-6447-4D33-A47F-97E29FA93262}" type="parTrans" cxnId="{220828B2-1FB2-4716-81FA-58D134A9DD43}">
      <dgm:prSet/>
      <dgm:spPr/>
      <dgm:t>
        <a:bodyPr/>
        <a:lstStyle/>
        <a:p>
          <a:endParaRPr lang="en-US"/>
        </a:p>
      </dgm:t>
    </dgm:pt>
    <dgm:pt modelId="{A776A9C9-FCF1-4D43-B484-C38009478FAF}" type="sibTrans" cxnId="{220828B2-1FB2-4716-81FA-58D134A9DD43}">
      <dgm:prSet/>
      <dgm:spPr/>
      <dgm:t>
        <a:bodyPr/>
        <a:lstStyle/>
        <a:p>
          <a:endParaRPr lang="en-US"/>
        </a:p>
      </dgm:t>
    </dgm:pt>
    <dgm:pt modelId="{694A6B86-D283-4E1B-A02D-9946400C0E64}">
      <dgm:prSet/>
      <dgm:spPr/>
      <dgm:t>
        <a:bodyPr/>
        <a:lstStyle/>
        <a:p>
          <a:r>
            <a:rPr lang="en-US"/>
            <a:t>Enrollment </a:t>
          </a:r>
        </a:p>
      </dgm:t>
    </dgm:pt>
    <dgm:pt modelId="{6F4ABFB5-D973-4DA1-AA91-AEB5D2A4FC5D}" type="parTrans" cxnId="{F57EF2F6-1E99-4FED-B016-35D769C002F9}">
      <dgm:prSet/>
      <dgm:spPr/>
      <dgm:t>
        <a:bodyPr/>
        <a:lstStyle/>
        <a:p>
          <a:endParaRPr lang="en-US"/>
        </a:p>
      </dgm:t>
    </dgm:pt>
    <dgm:pt modelId="{7574097F-632C-4158-B8A5-F24D1C59349A}" type="sibTrans" cxnId="{F57EF2F6-1E99-4FED-B016-35D769C002F9}">
      <dgm:prSet/>
      <dgm:spPr/>
      <dgm:t>
        <a:bodyPr/>
        <a:lstStyle/>
        <a:p>
          <a:endParaRPr lang="en-US"/>
        </a:p>
      </dgm:t>
    </dgm:pt>
    <dgm:pt modelId="{EA3BBF71-9A17-4F2D-B42A-B7113E38F5F1}">
      <dgm:prSet/>
      <dgm:spPr/>
      <dgm:t>
        <a:bodyPr/>
        <a:lstStyle/>
        <a:p>
          <a:r>
            <a:rPr lang="en-US"/>
            <a:t>Selection Processes</a:t>
          </a:r>
        </a:p>
      </dgm:t>
    </dgm:pt>
    <dgm:pt modelId="{3C855311-CC83-4922-9B24-CE5BA277E3F6}" type="parTrans" cxnId="{2F051355-AFA9-461F-96EB-041D1E6A7E16}">
      <dgm:prSet/>
      <dgm:spPr/>
      <dgm:t>
        <a:bodyPr/>
        <a:lstStyle/>
        <a:p>
          <a:endParaRPr lang="en-US"/>
        </a:p>
      </dgm:t>
    </dgm:pt>
    <dgm:pt modelId="{88C7CA9F-8D65-4D5A-B6A7-6B3CEBFF2C50}" type="sibTrans" cxnId="{2F051355-AFA9-461F-96EB-041D1E6A7E16}">
      <dgm:prSet/>
      <dgm:spPr/>
      <dgm:t>
        <a:bodyPr/>
        <a:lstStyle/>
        <a:p>
          <a:endParaRPr lang="en-US"/>
        </a:p>
      </dgm:t>
    </dgm:pt>
    <dgm:pt modelId="{64F8C8D8-9637-4F7B-8734-8342574B868E}" type="pres">
      <dgm:prSet presAssocID="{5FC099EA-EF63-4487-A5DA-DF09C0FFA951}" presName="root" presStyleCnt="0">
        <dgm:presLayoutVars>
          <dgm:dir/>
          <dgm:resizeHandles val="exact"/>
        </dgm:presLayoutVars>
      </dgm:prSet>
      <dgm:spPr/>
    </dgm:pt>
    <dgm:pt modelId="{4BE509DD-71BE-4491-96FE-A8FC7E6F6078}" type="pres">
      <dgm:prSet presAssocID="{B248099F-B034-4E7C-BF86-D8001FB9228A}" presName="compNode" presStyleCnt="0"/>
      <dgm:spPr/>
    </dgm:pt>
    <dgm:pt modelId="{0F334DFA-DCFB-48C6-A4D2-86CC9B483584}" type="pres">
      <dgm:prSet presAssocID="{B248099F-B034-4E7C-BF86-D8001FB9228A}" presName="bgRect" presStyleLbl="bgShp" presStyleIdx="0" presStyleCnt="3"/>
      <dgm:spPr/>
    </dgm:pt>
    <dgm:pt modelId="{B97FFA2F-B025-462A-A96B-1DBF9E708895}" type="pres">
      <dgm:prSet presAssocID="{B248099F-B034-4E7C-BF86-D8001FB922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AD49F58-8404-4EA1-98D3-83A5B2158FC4}" type="pres">
      <dgm:prSet presAssocID="{B248099F-B034-4E7C-BF86-D8001FB9228A}" presName="spaceRect" presStyleCnt="0"/>
      <dgm:spPr/>
    </dgm:pt>
    <dgm:pt modelId="{C38BE2EE-4C8A-43F2-8B7A-FF3B92CFC268}" type="pres">
      <dgm:prSet presAssocID="{B248099F-B034-4E7C-BF86-D8001FB9228A}" presName="parTx" presStyleLbl="revTx" presStyleIdx="0" presStyleCnt="3">
        <dgm:presLayoutVars>
          <dgm:chMax val="0"/>
          <dgm:chPref val="0"/>
        </dgm:presLayoutVars>
      </dgm:prSet>
      <dgm:spPr/>
    </dgm:pt>
    <dgm:pt modelId="{8AECEA80-5CEF-49AE-AB15-22EA2F19F8F6}" type="pres">
      <dgm:prSet presAssocID="{A776A9C9-FCF1-4D43-B484-C38009478FAF}" presName="sibTrans" presStyleCnt="0"/>
      <dgm:spPr/>
    </dgm:pt>
    <dgm:pt modelId="{B5CA6DAB-0D78-41B2-AC40-F1546C3E0051}" type="pres">
      <dgm:prSet presAssocID="{694A6B86-D283-4E1B-A02D-9946400C0E64}" presName="compNode" presStyleCnt="0"/>
      <dgm:spPr/>
    </dgm:pt>
    <dgm:pt modelId="{ACEEEBA0-9BA6-41F8-9977-7A7B7408E3E5}" type="pres">
      <dgm:prSet presAssocID="{694A6B86-D283-4E1B-A02D-9946400C0E64}" presName="bgRect" presStyleLbl="bgShp" presStyleIdx="1" presStyleCnt="3"/>
      <dgm:spPr/>
    </dgm:pt>
    <dgm:pt modelId="{5F7C9DA1-8502-49A3-9A85-1C9105EFAF23}" type="pres">
      <dgm:prSet presAssocID="{694A6B86-D283-4E1B-A02D-9946400C0E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FAEA84A-F032-4E9C-BAC4-2BBE64DBB02E}" type="pres">
      <dgm:prSet presAssocID="{694A6B86-D283-4E1B-A02D-9946400C0E64}" presName="spaceRect" presStyleCnt="0"/>
      <dgm:spPr/>
    </dgm:pt>
    <dgm:pt modelId="{2C6F4691-99BE-40EE-AA09-E15931ADEA53}" type="pres">
      <dgm:prSet presAssocID="{694A6B86-D283-4E1B-A02D-9946400C0E64}" presName="parTx" presStyleLbl="revTx" presStyleIdx="1" presStyleCnt="3">
        <dgm:presLayoutVars>
          <dgm:chMax val="0"/>
          <dgm:chPref val="0"/>
        </dgm:presLayoutVars>
      </dgm:prSet>
      <dgm:spPr/>
    </dgm:pt>
    <dgm:pt modelId="{6FBB1A19-8257-4349-9737-F656CD28182F}" type="pres">
      <dgm:prSet presAssocID="{7574097F-632C-4158-B8A5-F24D1C59349A}" presName="sibTrans" presStyleCnt="0"/>
      <dgm:spPr/>
    </dgm:pt>
    <dgm:pt modelId="{ACFFA059-B617-43A0-AB2B-E106C34747C9}" type="pres">
      <dgm:prSet presAssocID="{EA3BBF71-9A17-4F2D-B42A-B7113E38F5F1}" presName="compNode" presStyleCnt="0"/>
      <dgm:spPr/>
    </dgm:pt>
    <dgm:pt modelId="{C911B5D6-A7B7-449D-B866-469296644A5B}" type="pres">
      <dgm:prSet presAssocID="{EA3BBF71-9A17-4F2D-B42A-B7113E38F5F1}" presName="bgRect" presStyleLbl="bgShp" presStyleIdx="2" presStyleCnt="3"/>
      <dgm:spPr/>
    </dgm:pt>
    <dgm:pt modelId="{5CFC35DF-399D-4BFC-99F2-E4CA0301E134}" type="pres">
      <dgm:prSet presAssocID="{EA3BBF71-9A17-4F2D-B42A-B7113E38F5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7841B28-A1D2-4DF1-A435-CF46794517D9}" type="pres">
      <dgm:prSet presAssocID="{EA3BBF71-9A17-4F2D-B42A-B7113E38F5F1}" presName="spaceRect" presStyleCnt="0"/>
      <dgm:spPr/>
    </dgm:pt>
    <dgm:pt modelId="{5A2E63B1-7099-40BD-99C6-C4A2781A4F9E}" type="pres">
      <dgm:prSet presAssocID="{EA3BBF71-9A17-4F2D-B42A-B7113E38F5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CE12B2A-BCBF-4944-8314-A67C09BD786E}" type="presOf" srcId="{B248099F-B034-4E7C-BF86-D8001FB9228A}" destId="{C38BE2EE-4C8A-43F2-8B7A-FF3B92CFC268}" srcOrd="0" destOrd="0" presId="urn:microsoft.com/office/officeart/2018/2/layout/IconVerticalSolidList"/>
    <dgm:cxn modelId="{A20A9A3E-85E5-4B70-98AF-C3EC262CEC51}" type="presOf" srcId="{5FC099EA-EF63-4487-A5DA-DF09C0FFA951}" destId="{64F8C8D8-9637-4F7B-8734-8342574B868E}" srcOrd="0" destOrd="0" presId="urn:microsoft.com/office/officeart/2018/2/layout/IconVerticalSolidList"/>
    <dgm:cxn modelId="{AA34DE5E-1DC9-499A-A0AB-DFB51A3537C8}" type="presOf" srcId="{694A6B86-D283-4E1B-A02D-9946400C0E64}" destId="{2C6F4691-99BE-40EE-AA09-E15931ADEA53}" srcOrd="0" destOrd="0" presId="urn:microsoft.com/office/officeart/2018/2/layout/IconVerticalSolidList"/>
    <dgm:cxn modelId="{2F051355-AFA9-461F-96EB-041D1E6A7E16}" srcId="{5FC099EA-EF63-4487-A5DA-DF09C0FFA951}" destId="{EA3BBF71-9A17-4F2D-B42A-B7113E38F5F1}" srcOrd="2" destOrd="0" parTransId="{3C855311-CC83-4922-9B24-CE5BA277E3F6}" sibTransId="{88C7CA9F-8D65-4D5A-B6A7-6B3CEBFF2C50}"/>
    <dgm:cxn modelId="{85282279-B42F-4E4D-9A0B-A30046D71CBF}" type="presOf" srcId="{EA3BBF71-9A17-4F2D-B42A-B7113E38F5F1}" destId="{5A2E63B1-7099-40BD-99C6-C4A2781A4F9E}" srcOrd="0" destOrd="0" presId="urn:microsoft.com/office/officeart/2018/2/layout/IconVerticalSolidList"/>
    <dgm:cxn modelId="{220828B2-1FB2-4716-81FA-58D134A9DD43}" srcId="{5FC099EA-EF63-4487-A5DA-DF09C0FFA951}" destId="{B248099F-B034-4E7C-BF86-D8001FB9228A}" srcOrd="0" destOrd="0" parTransId="{43FB247B-6447-4D33-A47F-97E29FA93262}" sibTransId="{A776A9C9-FCF1-4D43-B484-C38009478FAF}"/>
    <dgm:cxn modelId="{F57EF2F6-1E99-4FED-B016-35D769C002F9}" srcId="{5FC099EA-EF63-4487-A5DA-DF09C0FFA951}" destId="{694A6B86-D283-4E1B-A02D-9946400C0E64}" srcOrd="1" destOrd="0" parTransId="{6F4ABFB5-D973-4DA1-AA91-AEB5D2A4FC5D}" sibTransId="{7574097F-632C-4158-B8A5-F24D1C59349A}"/>
    <dgm:cxn modelId="{24E00E69-07DC-4924-81FD-FA019A32AE4E}" type="presParOf" srcId="{64F8C8D8-9637-4F7B-8734-8342574B868E}" destId="{4BE509DD-71BE-4491-96FE-A8FC7E6F6078}" srcOrd="0" destOrd="0" presId="urn:microsoft.com/office/officeart/2018/2/layout/IconVerticalSolidList"/>
    <dgm:cxn modelId="{3EE36ABD-EABA-4107-BAB1-C740DBA68275}" type="presParOf" srcId="{4BE509DD-71BE-4491-96FE-A8FC7E6F6078}" destId="{0F334DFA-DCFB-48C6-A4D2-86CC9B483584}" srcOrd="0" destOrd="0" presId="urn:microsoft.com/office/officeart/2018/2/layout/IconVerticalSolidList"/>
    <dgm:cxn modelId="{9B7C1DC4-035D-4607-87B0-E66D3C4DBCAF}" type="presParOf" srcId="{4BE509DD-71BE-4491-96FE-A8FC7E6F6078}" destId="{B97FFA2F-B025-462A-A96B-1DBF9E708895}" srcOrd="1" destOrd="0" presId="urn:microsoft.com/office/officeart/2018/2/layout/IconVerticalSolidList"/>
    <dgm:cxn modelId="{FB96F9CC-E808-4FAD-BB78-F45D59EE4C5A}" type="presParOf" srcId="{4BE509DD-71BE-4491-96FE-A8FC7E6F6078}" destId="{7AD49F58-8404-4EA1-98D3-83A5B2158FC4}" srcOrd="2" destOrd="0" presId="urn:microsoft.com/office/officeart/2018/2/layout/IconVerticalSolidList"/>
    <dgm:cxn modelId="{E97B681C-CFA1-4A1E-871A-45625D81D164}" type="presParOf" srcId="{4BE509DD-71BE-4491-96FE-A8FC7E6F6078}" destId="{C38BE2EE-4C8A-43F2-8B7A-FF3B92CFC268}" srcOrd="3" destOrd="0" presId="urn:microsoft.com/office/officeart/2018/2/layout/IconVerticalSolidList"/>
    <dgm:cxn modelId="{667B6777-CCA6-4219-B0FA-198FB6E26423}" type="presParOf" srcId="{64F8C8D8-9637-4F7B-8734-8342574B868E}" destId="{8AECEA80-5CEF-49AE-AB15-22EA2F19F8F6}" srcOrd="1" destOrd="0" presId="urn:microsoft.com/office/officeart/2018/2/layout/IconVerticalSolidList"/>
    <dgm:cxn modelId="{3D8BABAD-EF78-4EE5-A62A-F03D23B8A5DD}" type="presParOf" srcId="{64F8C8D8-9637-4F7B-8734-8342574B868E}" destId="{B5CA6DAB-0D78-41B2-AC40-F1546C3E0051}" srcOrd="2" destOrd="0" presId="urn:microsoft.com/office/officeart/2018/2/layout/IconVerticalSolidList"/>
    <dgm:cxn modelId="{39067FA6-0A12-4A10-B436-46EB1D839645}" type="presParOf" srcId="{B5CA6DAB-0D78-41B2-AC40-F1546C3E0051}" destId="{ACEEEBA0-9BA6-41F8-9977-7A7B7408E3E5}" srcOrd="0" destOrd="0" presId="urn:microsoft.com/office/officeart/2018/2/layout/IconVerticalSolidList"/>
    <dgm:cxn modelId="{7A6BCCEF-B97A-452A-B1A1-9A685FB3560F}" type="presParOf" srcId="{B5CA6DAB-0D78-41B2-AC40-F1546C3E0051}" destId="{5F7C9DA1-8502-49A3-9A85-1C9105EFAF23}" srcOrd="1" destOrd="0" presId="urn:microsoft.com/office/officeart/2018/2/layout/IconVerticalSolidList"/>
    <dgm:cxn modelId="{4A102F5A-842F-4CC5-A2F9-AD18BF7E0EB6}" type="presParOf" srcId="{B5CA6DAB-0D78-41B2-AC40-F1546C3E0051}" destId="{4FAEA84A-F032-4E9C-BAC4-2BBE64DBB02E}" srcOrd="2" destOrd="0" presId="urn:microsoft.com/office/officeart/2018/2/layout/IconVerticalSolidList"/>
    <dgm:cxn modelId="{A0670BDE-1F83-4CA9-9CA9-3317FC9F7243}" type="presParOf" srcId="{B5CA6DAB-0D78-41B2-AC40-F1546C3E0051}" destId="{2C6F4691-99BE-40EE-AA09-E15931ADEA53}" srcOrd="3" destOrd="0" presId="urn:microsoft.com/office/officeart/2018/2/layout/IconVerticalSolidList"/>
    <dgm:cxn modelId="{9AC2D4B3-F09E-46D2-9326-A84CF63ECB31}" type="presParOf" srcId="{64F8C8D8-9637-4F7B-8734-8342574B868E}" destId="{6FBB1A19-8257-4349-9737-F656CD28182F}" srcOrd="3" destOrd="0" presId="urn:microsoft.com/office/officeart/2018/2/layout/IconVerticalSolidList"/>
    <dgm:cxn modelId="{790D040B-389A-4587-96D6-3C1723D5DD1D}" type="presParOf" srcId="{64F8C8D8-9637-4F7B-8734-8342574B868E}" destId="{ACFFA059-B617-43A0-AB2B-E106C34747C9}" srcOrd="4" destOrd="0" presId="urn:microsoft.com/office/officeart/2018/2/layout/IconVerticalSolidList"/>
    <dgm:cxn modelId="{D9A555A4-B263-4FD4-9E13-E7E81DC7A086}" type="presParOf" srcId="{ACFFA059-B617-43A0-AB2B-E106C34747C9}" destId="{C911B5D6-A7B7-449D-B866-469296644A5B}" srcOrd="0" destOrd="0" presId="urn:microsoft.com/office/officeart/2018/2/layout/IconVerticalSolidList"/>
    <dgm:cxn modelId="{28CD7CA3-27AA-4C4C-8FDB-9B11407CD35D}" type="presParOf" srcId="{ACFFA059-B617-43A0-AB2B-E106C34747C9}" destId="{5CFC35DF-399D-4BFC-99F2-E4CA0301E134}" srcOrd="1" destOrd="0" presId="urn:microsoft.com/office/officeart/2018/2/layout/IconVerticalSolidList"/>
    <dgm:cxn modelId="{8F9842B3-30C2-476E-9ECD-4DE6E9B61DF7}" type="presParOf" srcId="{ACFFA059-B617-43A0-AB2B-E106C34747C9}" destId="{07841B28-A1D2-4DF1-A435-CF46794517D9}" srcOrd="2" destOrd="0" presId="urn:microsoft.com/office/officeart/2018/2/layout/IconVerticalSolidList"/>
    <dgm:cxn modelId="{8BA2BA9A-3CB4-49A4-889F-3A3EA12A9C00}" type="presParOf" srcId="{ACFFA059-B617-43A0-AB2B-E106C34747C9}" destId="{5A2E63B1-7099-40BD-99C6-C4A2781A4F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4B544C-5483-4030-AF92-C9CF322CC4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712DE2-8CF6-401A-B32D-71A8411412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Reported features affect student enrollment choice – BUT  we did NOT prove Causal Effects</a:t>
          </a:r>
          <a:r>
            <a:rPr lang="en-US" dirty="0"/>
            <a:t> </a:t>
          </a:r>
        </a:p>
      </dgm:t>
    </dgm:pt>
    <dgm:pt modelId="{E36DF6C0-6D9C-4709-AD81-F8B1E9737444}" type="parTrans" cxnId="{2C35E8F4-7FDA-4F26-8987-13FCE474A235}">
      <dgm:prSet/>
      <dgm:spPr/>
      <dgm:t>
        <a:bodyPr/>
        <a:lstStyle/>
        <a:p>
          <a:endParaRPr lang="en-US"/>
        </a:p>
      </dgm:t>
    </dgm:pt>
    <dgm:pt modelId="{7B1A6588-79A5-4F3B-A3FE-C2755E246770}" type="sibTrans" cxnId="{2C35E8F4-7FDA-4F26-8987-13FCE474A235}">
      <dgm:prSet/>
      <dgm:spPr/>
      <dgm:t>
        <a:bodyPr/>
        <a:lstStyle/>
        <a:p>
          <a:endParaRPr lang="en-US"/>
        </a:p>
      </dgm:t>
    </dgm:pt>
    <dgm:pt modelId="{3F137700-0CA4-47A8-939A-340D2ABEF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Changes in enrollment patterns exist – BUT are they reflecting changes in Society or Policy Decisions by HEIs</a:t>
          </a:r>
          <a:r>
            <a:rPr lang="en-US" dirty="0"/>
            <a:t>? </a:t>
          </a:r>
        </a:p>
      </dgm:t>
    </dgm:pt>
    <dgm:pt modelId="{D0D75453-F8C0-4315-BA27-6E87D384710D}" type="parTrans" cxnId="{A00FC037-766B-4950-BF64-57B609D429BC}">
      <dgm:prSet/>
      <dgm:spPr/>
      <dgm:t>
        <a:bodyPr/>
        <a:lstStyle/>
        <a:p>
          <a:endParaRPr lang="en-US"/>
        </a:p>
      </dgm:t>
    </dgm:pt>
    <dgm:pt modelId="{5B767DFE-39B5-42F7-B9A2-BC581AA68099}" type="sibTrans" cxnId="{A00FC037-766B-4950-BF64-57B609D429BC}">
      <dgm:prSet/>
      <dgm:spPr/>
      <dgm:t>
        <a:bodyPr/>
        <a:lstStyle/>
        <a:p>
          <a:endParaRPr lang="en-US"/>
        </a:p>
      </dgm:t>
    </dgm:pt>
    <dgm:pt modelId="{CEE0609E-34EC-4887-934E-1ABCF2D765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Standardized Tests are being used less (differently?) in relation to Students – BUT why? Economics vs Equity?</a:t>
          </a:r>
        </a:p>
      </dgm:t>
    </dgm:pt>
    <dgm:pt modelId="{8D9EE358-01F5-4E03-B383-32BA85C22BB5}" type="parTrans" cxnId="{3A381872-A562-471F-9DBD-35946809C1EC}">
      <dgm:prSet/>
      <dgm:spPr/>
      <dgm:t>
        <a:bodyPr/>
        <a:lstStyle/>
        <a:p>
          <a:endParaRPr lang="en-US"/>
        </a:p>
      </dgm:t>
    </dgm:pt>
    <dgm:pt modelId="{421B229F-A734-49DE-B072-91B86E973572}" type="sibTrans" cxnId="{3A381872-A562-471F-9DBD-35946809C1EC}">
      <dgm:prSet/>
      <dgm:spPr/>
      <dgm:t>
        <a:bodyPr/>
        <a:lstStyle/>
        <a:p>
          <a:endParaRPr lang="en-US"/>
        </a:p>
      </dgm:t>
    </dgm:pt>
    <dgm:pt modelId="{70A82CAF-29DC-40E9-9A88-2D310C4B6F75}" type="pres">
      <dgm:prSet presAssocID="{904B544C-5483-4030-AF92-C9CF322CC4CE}" presName="root" presStyleCnt="0">
        <dgm:presLayoutVars>
          <dgm:dir/>
          <dgm:resizeHandles val="exact"/>
        </dgm:presLayoutVars>
      </dgm:prSet>
      <dgm:spPr/>
    </dgm:pt>
    <dgm:pt modelId="{2D822C08-AFD2-4908-BC5F-CCBE54E3CAC7}" type="pres">
      <dgm:prSet presAssocID="{F5712DE2-8CF6-401A-B32D-71A84114129D}" presName="compNode" presStyleCnt="0"/>
      <dgm:spPr/>
    </dgm:pt>
    <dgm:pt modelId="{984C989A-3D5A-471B-BA58-4D1F4A934F44}" type="pres">
      <dgm:prSet presAssocID="{F5712DE2-8CF6-401A-B32D-71A84114129D}" presName="bgRect" presStyleLbl="bgShp" presStyleIdx="0" presStyleCnt="3"/>
      <dgm:spPr/>
    </dgm:pt>
    <dgm:pt modelId="{92A9221B-219E-4A05-90DA-F02CABE6FAC3}" type="pres">
      <dgm:prSet presAssocID="{F5712DE2-8CF6-401A-B32D-71A84114129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E9F5A17-EB08-4DA8-A8F8-7A1EF3C8957F}" type="pres">
      <dgm:prSet presAssocID="{F5712DE2-8CF6-401A-B32D-71A84114129D}" presName="spaceRect" presStyleCnt="0"/>
      <dgm:spPr/>
    </dgm:pt>
    <dgm:pt modelId="{0246F05F-2D35-41EB-8828-9219DC654D9A}" type="pres">
      <dgm:prSet presAssocID="{F5712DE2-8CF6-401A-B32D-71A84114129D}" presName="parTx" presStyleLbl="revTx" presStyleIdx="0" presStyleCnt="3">
        <dgm:presLayoutVars>
          <dgm:chMax val="0"/>
          <dgm:chPref val="0"/>
        </dgm:presLayoutVars>
      </dgm:prSet>
      <dgm:spPr/>
    </dgm:pt>
    <dgm:pt modelId="{939626FA-4CE8-4170-BB6B-2663A3CB704A}" type="pres">
      <dgm:prSet presAssocID="{7B1A6588-79A5-4F3B-A3FE-C2755E246770}" presName="sibTrans" presStyleCnt="0"/>
      <dgm:spPr/>
    </dgm:pt>
    <dgm:pt modelId="{53AEC57F-C411-4E24-904E-0F7B42094C7D}" type="pres">
      <dgm:prSet presAssocID="{3F137700-0CA4-47A8-939A-340D2ABEF6A3}" presName="compNode" presStyleCnt="0"/>
      <dgm:spPr/>
    </dgm:pt>
    <dgm:pt modelId="{B4177306-380A-4C8F-933A-482F075F037D}" type="pres">
      <dgm:prSet presAssocID="{3F137700-0CA4-47A8-939A-340D2ABEF6A3}" presName="bgRect" presStyleLbl="bgShp" presStyleIdx="1" presStyleCnt="3"/>
      <dgm:spPr/>
    </dgm:pt>
    <dgm:pt modelId="{DE7C71B9-E1F3-4835-A8C5-9BBD2A431DA2}" type="pres">
      <dgm:prSet presAssocID="{3F137700-0CA4-47A8-939A-340D2ABEF6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3804FADE-ADC8-457E-AC4C-3CA670058622}" type="pres">
      <dgm:prSet presAssocID="{3F137700-0CA4-47A8-939A-340D2ABEF6A3}" presName="spaceRect" presStyleCnt="0"/>
      <dgm:spPr/>
    </dgm:pt>
    <dgm:pt modelId="{E96B8ED5-D3AD-49E7-886F-A5C43EFEF854}" type="pres">
      <dgm:prSet presAssocID="{3F137700-0CA4-47A8-939A-340D2ABEF6A3}" presName="parTx" presStyleLbl="revTx" presStyleIdx="1" presStyleCnt="3">
        <dgm:presLayoutVars>
          <dgm:chMax val="0"/>
          <dgm:chPref val="0"/>
        </dgm:presLayoutVars>
      </dgm:prSet>
      <dgm:spPr/>
    </dgm:pt>
    <dgm:pt modelId="{F20EC588-24B8-43A1-8D4E-ED66550E4B1E}" type="pres">
      <dgm:prSet presAssocID="{5B767DFE-39B5-42F7-B9A2-BC581AA68099}" presName="sibTrans" presStyleCnt="0"/>
      <dgm:spPr/>
    </dgm:pt>
    <dgm:pt modelId="{E93A60AF-62E0-4FA4-B235-A7D05BF8BFA8}" type="pres">
      <dgm:prSet presAssocID="{CEE0609E-34EC-4887-934E-1ABCF2D7659C}" presName="compNode" presStyleCnt="0"/>
      <dgm:spPr/>
    </dgm:pt>
    <dgm:pt modelId="{2007508C-7C45-4CEE-A6E9-48D827321613}" type="pres">
      <dgm:prSet presAssocID="{CEE0609E-34EC-4887-934E-1ABCF2D7659C}" presName="bgRect" presStyleLbl="bgShp" presStyleIdx="2" presStyleCnt="3"/>
      <dgm:spPr/>
    </dgm:pt>
    <dgm:pt modelId="{24434F76-FBB4-48E9-B6DB-4B68B3797939}" type="pres">
      <dgm:prSet presAssocID="{CEE0609E-34EC-4887-934E-1ABCF2D765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0818D56A-215C-47E9-B50D-899C10D7B718}" type="pres">
      <dgm:prSet presAssocID="{CEE0609E-34EC-4887-934E-1ABCF2D7659C}" presName="spaceRect" presStyleCnt="0"/>
      <dgm:spPr/>
    </dgm:pt>
    <dgm:pt modelId="{331FCC67-2964-4325-96EC-2CF70E152663}" type="pres">
      <dgm:prSet presAssocID="{CEE0609E-34EC-4887-934E-1ABCF2D7659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3DA71A-7D80-4304-9374-A11672290332}" type="presOf" srcId="{3F137700-0CA4-47A8-939A-340D2ABEF6A3}" destId="{E96B8ED5-D3AD-49E7-886F-A5C43EFEF854}" srcOrd="0" destOrd="0" presId="urn:microsoft.com/office/officeart/2018/2/layout/IconVerticalSolidList"/>
    <dgm:cxn modelId="{A00FC037-766B-4950-BF64-57B609D429BC}" srcId="{904B544C-5483-4030-AF92-C9CF322CC4CE}" destId="{3F137700-0CA4-47A8-939A-340D2ABEF6A3}" srcOrd="1" destOrd="0" parTransId="{D0D75453-F8C0-4315-BA27-6E87D384710D}" sibTransId="{5B767DFE-39B5-42F7-B9A2-BC581AA68099}"/>
    <dgm:cxn modelId="{9928BE5F-929F-4925-B67A-25D297E3C41C}" type="presOf" srcId="{F5712DE2-8CF6-401A-B32D-71A84114129D}" destId="{0246F05F-2D35-41EB-8828-9219DC654D9A}" srcOrd="0" destOrd="0" presId="urn:microsoft.com/office/officeart/2018/2/layout/IconVerticalSolidList"/>
    <dgm:cxn modelId="{52BC846F-04DA-4EEF-9427-313BAA41CA00}" type="presOf" srcId="{CEE0609E-34EC-4887-934E-1ABCF2D7659C}" destId="{331FCC67-2964-4325-96EC-2CF70E152663}" srcOrd="0" destOrd="0" presId="urn:microsoft.com/office/officeart/2018/2/layout/IconVerticalSolidList"/>
    <dgm:cxn modelId="{3A381872-A562-471F-9DBD-35946809C1EC}" srcId="{904B544C-5483-4030-AF92-C9CF322CC4CE}" destId="{CEE0609E-34EC-4887-934E-1ABCF2D7659C}" srcOrd="2" destOrd="0" parTransId="{8D9EE358-01F5-4E03-B383-32BA85C22BB5}" sibTransId="{421B229F-A734-49DE-B072-91B86E973572}"/>
    <dgm:cxn modelId="{F5AD6C90-799E-4422-A7F8-EAC74E2E3625}" type="presOf" srcId="{904B544C-5483-4030-AF92-C9CF322CC4CE}" destId="{70A82CAF-29DC-40E9-9A88-2D310C4B6F75}" srcOrd="0" destOrd="0" presId="urn:microsoft.com/office/officeart/2018/2/layout/IconVerticalSolidList"/>
    <dgm:cxn modelId="{2C35E8F4-7FDA-4F26-8987-13FCE474A235}" srcId="{904B544C-5483-4030-AF92-C9CF322CC4CE}" destId="{F5712DE2-8CF6-401A-B32D-71A84114129D}" srcOrd="0" destOrd="0" parTransId="{E36DF6C0-6D9C-4709-AD81-F8B1E9737444}" sibTransId="{7B1A6588-79A5-4F3B-A3FE-C2755E246770}"/>
    <dgm:cxn modelId="{9361972D-5CA5-4C7A-AF4E-88CC6AB8C400}" type="presParOf" srcId="{70A82CAF-29DC-40E9-9A88-2D310C4B6F75}" destId="{2D822C08-AFD2-4908-BC5F-CCBE54E3CAC7}" srcOrd="0" destOrd="0" presId="urn:microsoft.com/office/officeart/2018/2/layout/IconVerticalSolidList"/>
    <dgm:cxn modelId="{DD3C4CDC-D007-4B51-B78C-754CB05120CC}" type="presParOf" srcId="{2D822C08-AFD2-4908-BC5F-CCBE54E3CAC7}" destId="{984C989A-3D5A-471B-BA58-4D1F4A934F44}" srcOrd="0" destOrd="0" presId="urn:microsoft.com/office/officeart/2018/2/layout/IconVerticalSolidList"/>
    <dgm:cxn modelId="{9DB09C05-222E-4710-82F0-65EB3A8817BD}" type="presParOf" srcId="{2D822C08-AFD2-4908-BC5F-CCBE54E3CAC7}" destId="{92A9221B-219E-4A05-90DA-F02CABE6FAC3}" srcOrd="1" destOrd="0" presId="urn:microsoft.com/office/officeart/2018/2/layout/IconVerticalSolidList"/>
    <dgm:cxn modelId="{3BA2188A-6516-4348-B0B6-2658A2B4C2DA}" type="presParOf" srcId="{2D822C08-AFD2-4908-BC5F-CCBE54E3CAC7}" destId="{EE9F5A17-EB08-4DA8-A8F8-7A1EF3C8957F}" srcOrd="2" destOrd="0" presId="urn:microsoft.com/office/officeart/2018/2/layout/IconVerticalSolidList"/>
    <dgm:cxn modelId="{CAD36848-0F4F-4C72-B8DF-B6B543D0F692}" type="presParOf" srcId="{2D822C08-AFD2-4908-BC5F-CCBE54E3CAC7}" destId="{0246F05F-2D35-41EB-8828-9219DC654D9A}" srcOrd="3" destOrd="0" presId="urn:microsoft.com/office/officeart/2018/2/layout/IconVerticalSolidList"/>
    <dgm:cxn modelId="{20177AFE-F94F-43FA-9FE1-D140958F3724}" type="presParOf" srcId="{70A82CAF-29DC-40E9-9A88-2D310C4B6F75}" destId="{939626FA-4CE8-4170-BB6B-2663A3CB704A}" srcOrd="1" destOrd="0" presId="urn:microsoft.com/office/officeart/2018/2/layout/IconVerticalSolidList"/>
    <dgm:cxn modelId="{9178A21F-7DC4-4A06-AE76-7F7D19EA1197}" type="presParOf" srcId="{70A82CAF-29DC-40E9-9A88-2D310C4B6F75}" destId="{53AEC57F-C411-4E24-904E-0F7B42094C7D}" srcOrd="2" destOrd="0" presId="urn:microsoft.com/office/officeart/2018/2/layout/IconVerticalSolidList"/>
    <dgm:cxn modelId="{27DD22DD-939C-49B0-897C-A38D02A5D874}" type="presParOf" srcId="{53AEC57F-C411-4E24-904E-0F7B42094C7D}" destId="{B4177306-380A-4C8F-933A-482F075F037D}" srcOrd="0" destOrd="0" presId="urn:microsoft.com/office/officeart/2018/2/layout/IconVerticalSolidList"/>
    <dgm:cxn modelId="{9076CA8C-B659-431A-9ECE-C9DFC22734F4}" type="presParOf" srcId="{53AEC57F-C411-4E24-904E-0F7B42094C7D}" destId="{DE7C71B9-E1F3-4835-A8C5-9BBD2A431DA2}" srcOrd="1" destOrd="0" presId="urn:microsoft.com/office/officeart/2018/2/layout/IconVerticalSolidList"/>
    <dgm:cxn modelId="{1420C7A2-2B1A-451F-9962-58CEF48E9B67}" type="presParOf" srcId="{53AEC57F-C411-4E24-904E-0F7B42094C7D}" destId="{3804FADE-ADC8-457E-AC4C-3CA670058622}" srcOrd="2" destOrd="0" presId="urn:microsoft.com/office/officeart/2018/2/layout/IconVerticalSolidList"/>
    <dgm:cxn modelId="{7D6A7AC9-565A-4267-9F01-29D1C23B5B13}" type="presParOf" srcId="{53AEC57F-C411-4E24-904E-0F7B42094C7D}" destId="{E96B8ED5-D3AD-49E7-886F-A5C43EFEF854}" srcOrd="3" destOrd="0" presId="urn:microsoft.com/office/officeart/2018/2/layout/IconVerticalSolidList"/>
    <dgm:cxn modelId="{46A5007B-A920-41C3-B5BD-08828AD369B4}" type="presParOf" srcId="{70A82CAF-29DC-40E9-9A88-2D310C4B6F75}" destId="{F20EC588-24B8-43A1-8D4E-ED66550E4B1E}" srcOrd="3" destOrd="0" presId="urn:microsoft.com/office/officeart/2018/2/layout/IconVerticalSolidList"/>
    <dgm:cxn modelId="{66EAC9E6-827D-4DFE-99F4-A1B836821730}" type="presParOf" srcId="{70A82CAF-29DC-40E9-9A88-2D310C4B6F75}" destId="{E93A60AF-62E0-4FA4-B235-A7D05BF8BFA8}" srcOrd="4" destOrd="0" presId="urn:microsoft.com/office/officeart/2018/2/layout/IconVerticalSolidList"/>
    <dgm:cxn modelId="{FD43DB3A-57FD-45DD-ABE7-56236F39442B}" type="presParOf" srcId="{E93A60AF-62E0-4FA4-B235-A7D05BF8BFA8}" destId="{2007508C-7C45-4CEE-A6E9-48D827321613}" srcOrd="0" destOrd="0" presId="urn:microsoft.com/office/officeart/2018/2/layout/IconVerticalSolidList"/>
    <dgm:cxn modelId="{685F2983-2C10-42D4-BF12-08257D683F5D}" type="presParOf" srcId="{E93A60AF-62E0-4FA4-B235-A7D05BF8BFA8}" destId="{24434F76-FBB4-48E9-B6DB-4B68B3797939}" srcOrd="1" destOrd="0" presId="urn:microsoft.com/office/officeart/2018/2/layout/IconVerticalSolidList"/>
    <dgm:cxn modelId="{EA87C917-A168-457F-89E3-A3CA11FF8992}" type="presParOf" srcId="{E93A60AF-62E0-4FA4-B235-A7D05BF8BFA8}" destId="{0818D56A-215C-47E9-B50D-899C10D7B718}" srcOrd="2" destOrd="0" presId="urn:microsoft.com/office/officeart/2018/2/layout/IconVerticalSolidList"/>
    <dgm:cxn modelId="{5C54C90E-ECF1-4A8C-8C30-5E562BC23D9E}" type="presParOf" srcId="{E93A60AF-62E0-4FA4-B235-A7D05BF8BFA8}" destId="{331FCC67-2964-4325-96EC-2CF70E1526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DFEDA-091F-4B67-80DE-58075912D093}">
      <dsp:nvSpPr>
        <dsp:cNvPr id="0" name=""/>
        <dsp:cNvSpPr/>
      </dsp:nvSpPr>
      <dsp:spPr>
        <a:xfrm>
          <a:off x="0" y="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collection &amp; cleaning </a:t>
          </a:r>
        </a:p>
      </dsp:txBody>
      <dsp:txXfrm>
        <a:off x="24396" y="24396"/>
        <a:ext cx="7077531" cy="784145"/>
      </dsp:txXfrm>
    </dsp:sp>
    <dsp:sp modelId="{3EA8F144-F3A4-4958-85A2-85D5A2F08D1A}">
      <dsp:nvSpPr>
        <dsp:cNvPr id="0" name=""/>
        <dsp:cNvSpPr/>
      </dsp:nvSpPr>
      <dsp:spPr>
        <a:xfrm>
          <a:off x="673912" y="98438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Initial exploratory analysis </a:t>
          </a:r>
        </a:p>
      </dsp:txBody>
      <dsp:txXfrm>
        <a:off x="698308" y="1008776"/>
        <a:ext cx="6782605" cy="784145"/>
      </dsp:txXfrm>
    </dsp:sp>
    <dsp:sp modelId="{BBF42A11-284E-476C-8E0B-CBCAA0A9FA79}">
      <dsp:nvSpPr>
        <dsp:cNvPr id="0" name=""/>
        <dsp:cNvSpPr/>
      </dsp:nvSpPr>
      <dsp:spPr>
        <a:xfrm>
          <a:off x="1337767" y="1968761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Application of Machine Learning Algorithms </a:t>
          </a:r>
        </a:p>
      </dsp:txBody>
      <dsp:txXfrm>
        <a:off x="1362163" y="1993157"/>
        <a:ext cx="6792664" cy="784145"/>
      </dsp:txXfrm>
    </dsp:sp>
    <dsp:sp modelId="{A1015C23-8911-4321-889C-907B4FD1A307}">
      <dsp:nvSpPr>
        <dsp:cNvPr id="0" name=""/>
        <dsp:cNvSpPr/>
      </dsp:nvSpPr>
      <dsp:spPr>
        <a:xfrm>
          <a:off x="2011680" y="2953142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Conclusions &amp; Further Analysis </a:t>
          </a:r>
        </a:p>
      </dsp:txBody>
      <dsp:txXfrm>
        <a:off x="2036076" y="2977538"/>
        <a:ext cx="6782605" cy="784145"/>
      </dsp:txXfrm>
    </dsp:sp>
    <dsp:sp modelId="{BB1ACC05-6FC5-4415-A08A-9FA5F139ED34}">
      <dsp:nvSpPr>
        <dsp:cNvPr id="0" name=""/>
        <dsp:cNvSpPr/>
      </dsp:nvSpPr>
      <dsp:spPr>
        <a:xfrm>
          <a:off x="750531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627127" y="637954"/>
        <a:ext cx="297775" cy="407410"/>
      </dsp:txXfrm>
    </dsp:sp>
    <dsp:sp modelId="{F7B08A71-778B-48A1-9F73-31E8E4EFEA0A}">
      <dsp:nvSpPr>
        <dsp:cNvPr id="0" name=""/>
        <dsp:cNvSpPr/>
      </dsp:nvSpPr>
      <dsp:spPr>
        <a:xfrm>
          <a:off x="8179223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28920"/>
            <a:satOff val="1961"/>
            <a:lumOff val="20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928920"/>
              <a:satOff val="1961"/>
              <a:lumOff val="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01040" y="1622335"/>
        <a:ext cx="297775" cy="407410"/>
      </dsp:txXfrm>
    </dsp:sp>
    <dsp:sp modelId="{3AB89633-2059-43C1-91FD-2019BC27C144}">
      <dsp:nvSpPr>
        <dsp:cNvPr id="0" name=""/>
        <dsp:cNvSpPr/>
      </dsp:nvSpPr>
      <dsp:spPr>
        <a:xfrm>
          <a:off x="8843077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57840"/>
            <a:satOff val="3922"/>
            <a:lumOff val="4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57840"/>
              <a:satOff val="3922"/>
              <a:lumOff val="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964894" y="2606716"/>
        <a:ext cx="297775" cy="407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131EC-1B7B-439A-8CAF-7256364575BC}">
      <dsp:nvSpPr>
        <dsp:cNvPr id="0" name=""/>
        <dsp:cNvSpPr/>
      </dsp:nvSpPr>
      <dsp:spPr>
        <a:xfrm>
          <a:off x="0" y="3410021"/>
          <a:ext cx="6797675" cy="22373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Understanding the factors that influence undergraduate enrollment in Higher Education Institutions (HEIs) can have a double positive effect:</a:t>
          </a:r>
        </a:p>
      </dsp:txBody>
      <dsp:txXfrm>
        <a:off x="0" y="3410021"/>
        <a:ext cx="6797675" cy="1208165"/>
      </dsp:txXfrm>
    </dsp:sp>
    <dsp:sp modelId="{732C787F-543F-45E9-9B61-A25ADB0A0230}">
      <dsp:nvSpPr>
        <dsp:cNvPr id="0" name=""/>
        <dsp:cNvSpPr/>
      </dsp:nvSpPr>
      <dsp:spPr>
        <a:xfrm>
          <a:off x="0" y="4573439"/>
          <a:ext cx="3398837" cy="10291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 the HEIs themselves which are for all practical purposes fairly large (business) organizations</a:t>
          </a:r>
        </a:p>
      </dsp:txBody>
      <dsp:txXfrm>
        <a:off x="0" y="4573439"/>
        <a:ext cx="3398837" cy="1029177"/>
      </dsp:txXfrm>
    </dsp:sp>
    <dsp:sp modelId="{E3795930-CABA-440D-8209-004C07B74454}">
      <dsp:nvSpPr>
        <dsp:cNvPr id="0" name=""/>
        <dsp:cNvSpPr/>
      </dsp:nvSpPr>
      <dsp:spPr>
        <a:xfrm>
          <a:off x="3398837" y="4573439"/>
          <a:ext cx="3398837" cy="1029177"/>
        </a:xfrm>
        <a:prstGeom prst="rect">
          <a:avLst/>
        </a:prstGeom>
        <a:solidFill>
          <a:schemeClr val="accent2">
            <a:tint val="40000"/>
            <a:alpha val="90000"/>
            <a:hueOff val="-464460"/>
            <a:satOff val="981"/>
            <a:lumOff val="10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64460"/>
              <a:satOff val="981"/>
              <a:lumOff val="1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 the impact increased levels of education can have on society as a whole</a:t>
          </a:r>
        </a:p>
      </dsp:txBody>
      <dsp:txXfrm>
        <a:off x="3398837" y="4573439"/>
        <a:ext cx="3398837" cy="1029177"/>
      </dsp:txXfrm>
    </dsp:sp>
    <dsp:sp modelId="{C414167C-34C3-4167-AC73-6916B815BE65}">
      <dsp:nvSpPr>
        <dsp:cNvPr id="0" name=""/>
        <dsp:cNvSpPr/>
      </dsp:nvSpPr>
      <dsp:spPr>
        <a:xfrm rot="10800000">
          <a:off x="0" y="2547"/>
          <a:ext cx="6797675" cy="3441033"/>
        </a:xfrm>
        <a:prstGeom prst="upArrowCallou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Access to Higher Education is essential </a:t>
          </a:r>
        </a:p>
      </dsp:txBody>
      <dsp:txXfrm rot="-10800000">
        <a:off x="0" y="2547"/>
        <a:ext cx="6797675" cy="1207802"/>
      </dsp:txXfrm>
    </dsp:sp>
    <dsp:sp modelId="{C75512EB-B276-4641-9054-CEEF56868B5E}">
      <dsp:nvSpPr>
        <dsp:cNvPr id="0" name=""/>
        <dsp:cNvSpPr/>
      </dsp:nvSpPr>
      <dsp:spPr>
        <a:xfrm>
          <a:off x="3319" y="1210350"/>
          <a:ext cx="2263678" cy="1028869"/>
        </a:xfrm>
        <a:prstGeom prst="rect">
          <a:avLst/>
        </a:prstGeom>
        <a:solidFill>
          <a:schemeClr val="accent2">
            <a:tint val="40000"/>
            <a:alpha val="90000"/>
            <a:hueOff val="-928920"/>
            <a:satOff val="1961"/>
            <a:lumOff val="20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928920"/>
              <a:satOff val="1961"/>
              <a:lumOff val="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maintain a more equitable society</a:t>
          </a:r>
        </a:p>
      </dsp:txBody>
      <dsp:txXfrm>
        <a:off x="3319" y="1210350"/>
        <a:ext cx="2263678" cy="1028869"/>
      </dsp:txXfrm>
    </dsp:sp>
    <dsp:sp modelId="{FFC4B238-F215-4BBB-9E27-CF844D002440}">
      <dsp:nvSpPr>
        <dsp:cNvPr id="0" name=""/>
        <dsp:cNvSpPr/>
      </dsp:nvSpPr>
      <dsp:spPr>
        <a:xfrm>
          <a:off x="2266998" y="1210350"/>
          <a:ext cx="2263678" cy="1028869"/>
        </a:xfrm>
        <a:prstGeom prst="rect">
          <a:avLst/>
        </a:prstGeom>
        <a:solidFill>
          <a:schemeClr val="accent2">
            <a:tint val="40000"/>
            <a:alpha val="90000"/>
            <a:hueOff val="-1393380"/>
            <a:satOff val="2942"/>
            <a:lumOff val="30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393380"/>
              <a:satOff val="2942"/>
              <a:lumOff val="3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inspire individual professional and financial growth </a:t>
          </a:r>
        </a:p>
      </dsp:txBody>
      <dsp:txXfrm>
        <a:off x="2266998" y="1210350"/>
        <a:ext cx="2263678" cy="1028869"/>
      </dsp:txXfrm>
    </dsp:sp>
    <dsp:sp modelId="{50592274-BF87-45BF-800B-54FD1B6CDE72}">
      <dsp:nvSpPr>
        <dsp:cNvPr id="0" name=""/>
        <dsp:cNvSpPr/>
      </dsp:nvSpPr>
      <dsp:spPr>
        <a:xfrm>
          <a:off x="4530676" y="1210350"/>
          <a:ext cx="2263678" cy="1028869"/>
        </a:xfrm>
        <a:prstGeom prst="rect">
          <a:avLst/>
        </a:prstGeom>
        <a:solidFill>
          <a:schemeClr val="accent2">
            <a:tint val="40000"/>
            <a:alpha val="90000"/>
            <a:hueOff val="-1857840"/>
            <a:satOff val="3922"/>
            <a:lumOff val="4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57840"/>
              <a:satOff val="3922"/>
              <a:lumOff val="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 ensure social mobility </a:t>
          </a:r>
        </a:p>
      </dsp:txBody>
      <dsp:txXfrm>
        <a:off x="4530676" y="1210350"/>
        <a:ext cx="2263678" cy="1028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8E3B4-042B-485E-B665-B20628EBE7E7}">
      <dsp:nvSpPr>
        <dsp:cNvPr id="0" name=""/>
        <dsp:cNvSpPr/>
      </dsp:nvSpPr>
      <dsp:spPr>
        <a:xfrm>
          <a:off x="0" y="0"/>
          <a:ext cx="5588727" cy="1101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Based on publicly reported information regarding HEIs, </a:t>
          </a:r>
          <a:r>
            <a:rPr lang="en-US" sz="1700" b="1" kern="1200" dirty="0"/>
            <a:t>do the selected and reported features affect student enrollment choice</a:t>
          </a:r>
          <a:r>
            <a:rPr lang="en-US" sz="1700" kern="1200" dirty="0"/>
            <a:t>? </a:t>
          </a:r>
        </a:p>
      </dsp:txBody>
      <dsp:txXfrm>
        <a:off x="32249" y="32249"/>
        <a:ext cx="4400603" cy="1036556"/>
      </dsp:txXfrm>
    </dsp:sp>
    <dsp:sp modelId="{A6F307FD-9B06-4574-AB3F-13AAD4B2D45F}">
      <dsp:nvSpPr>
        <dsp:cNvPr id="0" name=""/>
        <dsp:cNvSpPr/>
      </dsp:nvSpPr>
      <dsp:spPr>
        <a:xfrm>
          <a:off x="493122" y="1284562"/>
          <a:ext cx="5588727" cy="1101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With an eye to I.D.E.A. (Inclusion, Diversity, Equity, and Access), </a:t>
          </a:r>
          <a:r>
            <a:rPr lang="en-US" sz="1700" b="1" kern="1200" dirty="0"/>
            <a:t>is there evidence of changes in enrollment in HEIs over time</a:t>
          </a:r>
          <a:r>
            <a:rPr lang="en-US" sz="1700" kern="1200" dirty="0"/>
            <a:t>? </a:t>
          </a:r>
        </a:p>
      </dsp:txBody>
      <dsp:txXfrm>
        <a:off x="525371" y="1316811"/>
        <a:ext cx="4315420" cy="1036556"/>
      </dsp:txXfrm>
    </dsp:sp>
    <dsp:sp modelId="{6CC46243-DB9A-45C5-BDF0-DEC29D96214A}">
      <dsp:nvSpPr>
        <dsp:cNvPr id="0" name=""/>
        <dsp:cNvSpPr/>
      </dsp:nvSpPr>
      <dsp:spPr>
        <a:xfrm>
          <a:off x="986245" y="2569125"/>
          <a:ext cx="5588727" cy="1101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 particular, with an eye towards Standardized Tests and Blind Admission Policies, are there changes emerging over time? </a:t>
          </a:r>
        </a:p>
      </dsp:txBody>
      <dsp:txXfrm>
        <a:off x="1018494" y="2601374"/>
        <a:ext cx="4315420" cy="1036556"/>
      </dsp:txXfrm>
    </dsp:sp>
    <dsp:sp modelId="{428B5F29-938C-4CF6-AC15-30F9A920C49C}">
      <dsp:nvSpPr>
        <dsp:cNvPr id="0" name=""/>
        <dsp:cNvSpPr/>
      </dsp:nvSpPr>
      <dsp:spPr>
        <a:xfrm>
          <a:off x="4873041" y="834965"/>
          <a:ext cx="715685" cy="715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034070" y="834965"/>
        <a:ext cx="393627" cy="538553"/>
      </dsp:txXfrm>
    </dsp:sp>
    <dsp:sp modelId="{AEDB6054-1335-4F06-B32F-EA3E0993FFB5}">
      <dsp:nvSpPr>
        <dsp:cNvPr id="0" name=""/>
        <dsp:cNvSpPr/>
      </dsp:nvSpPr>
      <dsp:spPr>
        <a:xfrm>
          <a:off x="5366164" y="2112188"/>
          <a:ext cx="715685" cy="715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527193" y="2112188"/>
        <a:ext cx="393627" cy="538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2BCD3-5B87-4C4C-AE86-7AF817C823A9}">
      <dsp:nvSpPr>
        <dsp:cNvPr id="0" name=""/>
        <dsp:cNvSpPr/>
      </dsp:nvSpPr>
      <dsp:spPr>
        <a:xfrm>
          <a:off x="0" y="3988"/>
          <a:ext cx="10718418" cy="9283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A4318-328A-4C12-BCA9-3F458F17D0D7}">
      <dsp:nvSpPr>
        <dsp:cNvPr id="0" name=""/>
        <dsp:cNvSpPr/>
      </dsp:nvSpPr>
      <dsp:spPr>
        <a:xfrm>
          <a:off x="280820" y="212863"/>
          <a:ext cx="510583" cy="510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6B51-45A0-4726-B717-53A52423D9EC}">
      <dsp:nvSpPr>
        <dsp:cNvPr id="0" name=""/>
        <dsp:cNvSpPr/>
      </dsp:nvSpPr>
      <dsp:spPr>
        <a:xfrm>
          <a:off x="1072225" y="3988"/>
          <a:ext cx="9645144" cy="92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9" tIns="98249" rIns="98249" bIns="982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Publicly available information</a:t>
          </a:r>
        </a:p>
      </dsp:txBody>
      <dsp:txXfrm>
        <a:off x="1072225" y="3988"/>
        <a:ext cx="9645144" cy="928333"/>
      </dsp:txXfrm>
    </dsp:sp>
    <dsp:sp modelId="{81C7C1D1-0CA5-415C-9522-F0F92197D486}">
      <dsp:nvSpPr>
        <dsp:cNvPr id="0" name=""/>
        <dsp:cNvSpPr/>
      </dsp:nvSpPr>
      <dsp:spPr>
        <a:xfrm>
          <a:off x="0" y="1164405"/>
          <a:ext cx="10718418" cy="9283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6A0C2-52A2-45A0-8A31-68E6A1B3C095}">
      <dsp:nvSpPr>
        <dsp:cNvPr id="0" name=""/>
        <dsp:cNvSpPr/>
      </dsp:nvSpPr>
      <dsp:spPr>
        <a:xfrm>
          <a:off x="280820" y="1373280"/>
          <a:ext cx="510583" cy="510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88905-541E-447E-9599-5C3D6A7A48F3}">
      <dsp:nvSpPr>
        <dsp:cNvPr id="0" name=""/>
        <dsp:cNvSpPr/>
      </dsp:nvSpPr>
      <dsp:spPr>
        <a:xfrm>
          <a:off x="1072225" y="1164405"/>
          <a:ext cx="9645144" cy="92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9" tIns="98249" rIns="98249" bIns="982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Integrated Postsecondary Education Data System </a:t>
          </a:r>
          <a:r>
            <a:rPr lang="en-US" sz="2200" kern="1200"/>
            <a:t>(IPEDS) web site (</a:t>
          </a:r>
          <a:r>
            <a:rPr lang="en-US" sz="2200" kern="1200">
              <a:hlinkClick xmlns:r="http://schemas.openxmlformats.org/officeDocument/2006/relationships" r:id="rId5"/>
            </a:rPr>
            <a:t>https://nces.ed.gov/ipeds/datacenter/DataFiles.aspx</a:t>
          </a:r>
          <a:r>
            <a:rPr lang="en-US" sz="2200" kern="1200"/>
            <a:t> )</a:t>
          </a:r>
        </a:p>
      </dsp:txBody>
      <dsp:txXfrm>
        <a:off x="1072225" y="1164405"/>
        <a:ext cx="9645144" cy="928333"/>
      </dsp:txXfrm>
    </dsp:sp>
    <dsp:sp modelId="{DE1DE180-73AE-48E1-9019-158FE01CC1A3}">
      <dsp:nvSpPr>
        <dsp:cNvPr id="0" name=""/>
        <dsp:cNvSpPr/>
      </dsp:nvSpPr>
      <dsp:spPr>
        <a:xfrm>
          <a:off x="0" y="2324822"/>
          <a:ext cx="10718418" cy="9283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40965-BD62-4467-BB61-BD2A9FC806D1}">
      <dsp:nvSpPr>
        <dsp:cNvPr id="0" name=""/>
        <dsp:cNvSpPr/>
      </dsp:nvSpPr>
      <dsp:spPr>
        <a:xfrm>
          <a:off x="280820" y="2533697"/>
          <a:ext cx="510583" cy="51058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BC511-CEBA-404F-96BE-34A42A4C1831}">
      <dsp:nvSpPr>
        <dsp:cNvPr id="0" name=""/>
        <dsp:cNvSpPr/>
      </dsp:nvSpPr>
      <dsp:spPr>
        <a:xfrm>
          <a:off x="1072225" y="2324822"/>
          <a:ext cx="4823288" cy="92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9" tIns="98249" rIns="98249" bIns="982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</a:t>
          </a:r>
          <a:r>
            <a:rPr lang="en-US" sz="2200" b="1" kern="1200"/>
            <a:t>ifferent data files </a:t>
          </a:r>
          <a:r>
            <a:rPr lang="en-US" sz="2200" kern="1200"/>
            <a:t>reported by Federally Funded HEIs</a:t>
          </a:r>
        </a:p>
      </dsp:txBody>
      <dsp:txXfrm>
        <a:off x="1072225" y="2324822"/>
        <a:ext cx="4823288" cy="928333"/>
      </dsp:txXfrm>
    </dsp:sp>
    <dsp:sp modelId="{980F901E-25E0-4019-B56D-B433436004F2}">
      <dsp:nvSpPr>
        <dsp:cNvPr id="0" name=""/>
        <dsp:cNvSpPr/>
      </dsp:nvSpPr>
      <dsp:spPr>
        <a:xfrm>
          <a:off x="5895513" y="2324822"/>
          <a:ext cx="4821856" cy="92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9" tIns="98249" rIns="98249" bIns="9824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Institutional ID data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Institutions Offerings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Students’ Enrollment data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Admissions’ Policies</a:t>
          </a:r>
        </a:p>
      </dsp:txBody>
      <dsp:txXfrm>
        <a:off x="5895513" y="2324822"/>
        <a:ext cx="4821856" cy="928333"/>
      </dsp:txXfrm>
    </dsp:sp>
    <dsp:sp modelId="{D56BF119-2C4D-4C12-BA6F-FCC512137248}">
      <dsp:nvSpPr>
        <dsp:cNvPr id="0" name=""/>
        <dsp:cNvSpPr/>
      </dsp:nvSpPr>
      <dsp:spPr>
        <a:xfrm>
          <a:off x="0" y="3485239"/>
          <a:ext cx="10718418" cy="9283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0BADEE-9A92-4CC9-9A59-3A1F47BD9C5B}">
      <dsp:nvSpPr>
        <dsp:cNvPr id="0" name=""/>
        <dsp:cNvSpPr/>
      </dsp:nvSpPr>
      <dsp:spPr>
        <a:xfrm>
          <a:off x="280820" y="3694114"/>
          <a:ext cx="510583" cy="51058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87E81-C8D9-4223-97FA-91AD6D9F5C39}">
      <dsp:nvSpPr>
        <dsp:cNvPr id="0" name=""/>
        <dsp:cNvSpPr/>
      </dsp:nvSpPr>
      <dsp:spPr>
        <a:xfrm>
          <a:off x="1072225" y="3485239"/>
          <a:ext cx="9645144" cy="928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49" tIns="98249" rIns="98249" bIns="9824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Only </a:t>
          </a:r>
          <a:r>
            <a:rPr lang="en-US" sz="2200" b="1" kern="1200"/>
            <a:t>reported</a:t>
          </a:r>
          <a:r>
            <a:rPr lang="en-US" sz="2200" kern="1200"/>
            <a:t> data</a:t>
          </a:r>
        </a:p>
      </dsp:txBody>
      <dsp:txXfrm>
        <a:off x="1072225" y="3485239"/>
        <a:ext cx="9645144" cy="9283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34DFA-DCFB-48C6-A4D2-86CC9B48358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FFA2F-B025-462A-A96B-1DBF9E708895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BE2EE-4C8A-43F2-8B7A-FF3B92CFC268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Higher Education Institutions</a:t>
          </a:r>
        </a:p>
      </dsp:txBody>
      <dsp:txXfrm>
        <a:off x="1864015" y="689"/>
        <a:ext cx="4933659" cy="1613866"/>
      </dsp:txXfrm>
    </dsp:sp>
    <dsp:sp modelId="{ACEEEBA0-9BA6-41F8-9977-7A7B7408E3E5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C9DA1-8502-49A3-9A85-1C9105EFAF23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F4691-99BE-40EE-AA09-E15931ADEA53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Enrollment </a:t>
          </a:r>
        </a:p>
      </dsp:txBody>
      <dsp:txXfrm>
        <a:off x="1864015" y="2018022"/>
        <a:ext cx="4933659" cy="1613866"/>
      </dsp:txXfrm>
    </dsp:sp>
    <dsp:sp modelId="{C911B5D6-A7B7-449D-B866-469296644A5B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C35DF-399D-4BFC-99F2-E4CA0301E134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E63B1-7099-40BD-99C6-C4A2781A4F9E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Selection Processes</a:t>
          </a:r>
        </a:p>
      </dsp:txBody>
      <dsp:txXfrm>
        <a:off x="1864015" y="4035355"/>
        <a:ext cx="4933659" cy="1613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C989A-3D5A-471B-BA58-4D1F4A934F44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9221B-219E-4A05-90DA-F02CABE6FAC3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6F05F-2D35-41EB-8828-9219DC654D9A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Reported features affect student enrollment choice – BUT  we did NOT prove Causal Effects</a:t>
          </a:r>
          <a:r>
            <a:rPr lang="en-US" sz="2400" kern="1200" dirty="0"/>
            <a:t> </a:t>
          </a:r>
        </a:p>
      </dsp:txBody>
      <dsp:txXfrm>
        <a:off x="1666563" y="616"/>
        <a:ext cx="5243823" cy="1442911"/>
      </dsp:txXfrm>
    </dsp:sp>
    <dsp:sp modelId="{B4177306-380A-4C8F-933A-482F075F037D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C71B9-E1F3-4835-A8C5-9BBD2A431DA2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B8ED5-D3AD-49E7-886F-A5C43EFEF854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Changes in enrollment patterns exist – BUT are they reflecting changes in Society or Policy Decisions by HEIs</a:t>
          </a:r>
          <a:r>
            <a:rPr lang="en-US" sz="2400" kern="1200" dirty="0"/>
            <a:t>? </a:t>
          </a:r>
        </a:p>
      </dsp:txBody>
      <dsp:txXfrm>
        <a:off x="1666563" y="1804256"/>
        <a:ext cx="5243823" cy="1442911"/>
      </dsp:txXfrm>
    </dsp:sp>
    <dsp:sp modelId="{2007508C-7C45-4CEE-A6E9-48D827321613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4F76-FBB4-48E9-B6DB-4B68B3797939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FCC67-2964-4325-96EC-2CF70E152663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Standardized Tests are being used less (differently?) in relation to Students – BUT why? Economics vs Equity?</a:t>
          </a:r>
        </a:p>
      </dsp:txBody>
      <dsp:txXfrm>
        <a:off x="1666563" y="3607896"/>
        <a:ext cx="5243823" cy="1442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8:17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92 2272,'0'-1602,"-1"1592,0 0,0 0,-1 0,0 1,-1-1,0 0,-7-12,-4-14,10 16,0 0,1 0,1-1,1 1,0-1,4-27,-1-7,0-6,-4-89,1 143,-1 0,0 1,0-1,0 1,-1-1,0 1,-6-11,-8-15,13 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39:24.008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1956,'0'-1257,"-1"1216,-9-43,-2-33,13-196,-1 307,-1 0,1 0,-1 0,0 0,0 1,-1-1,0 0,0 1,0-1,-1 1,0-1,-6-7,4 5,-2 1,1 0,-1 1,0-1,-1 1,1 1,-11-7,17 12,0 0,1-1,-1 1,1-1,-1 1,1 0,-1-1,0 1,1 0,-1 0,0 0,1-1,-1 1,0 0,1 0,-1 0,0 0,1 0,-1 0,0 0,0 0,1 1,-1-1,0 0,1 0,-1 0,1 1,-1-1,0 0,1 1,-1-1,1 1,-1-1,1 1,-1-1,1 1,-1-1,1 1,-1-1,1 1,0-1,-1 1,1 0,0-1,0 1,-1 0,1-1,0 1,0 0,0-1,0 1,0 1,-1 6,0-1,1 1,0 14,0-14,3 469,-1-447,11 59,-6-51,-4-22,1 0,12 30,-10-33,-1 0,-1 1,0 0,4 27,-7 205,-3-118,2 414,-1-523,-2 0,0-1,-1 1,-1-1,-14 34,11-28,0 0,-8 40,13-41,2-2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39:27.589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0,'3'55,"15"87,-4-46,-1 295,-14-274,0-101,-1 0,-6 27,0-1,-6 53,-1 166,17 306,-3-314,1-233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0:10.804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0:15.699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7:31.358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49 2332,'-2'-60,"0"36,2 0,0 1,1-1,2 0,7-33,16-11,-19 53,-1 0,0 0,-2-1,1 0,3-27,-7-156,-4 92,5-18,-4-145,-2 246,0 0,-1 0,-2 0,0 1,-2 0,-18-36,14 31,4 3,1-1,1-1,1 1,1-1,2 0,-1-37,4-260,1 151,1 145,1 0,7-32,-2 14,-7 39,0 0,1 0,0 0,0 0,0 0,1 1,4-8,-6 12,1-1,0 1,0 0,0-1,0 1,0 0,1 0,-1 0,1 1,-1-1,1 1,0-1,-1 1,1 0,0 0,0 0,0 0,5 0,10-2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8:49.046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1574,'-3'-5,"-1"0,1-1,0 1,1-1,0 1,-1-1,2 0,-2-6,0 2,-6-29,1-1,-4-71,4 26,-21-138,7 102,12 78,-5-56,12-222,5 170,-2-103,0 233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8:51.778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95 1737,'-2'-23,"-1"0,-1-1,-1 1,-13-36,9 30,3 11,-5-16,1 0,2-1,1 0,1-1,0-39,8-654,0 702,0-1,8-29,-1 5,-2 20,1 0,2 1,0 1,23-43,-25 54,-3 4,0 0,-2-1,0 0,0 1,-2-1,0 0,-2-31,1 45,0-19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9:14.937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1788,'0'-613,"-12"418,2 34,8-378,3 282,-1 234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9:33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2235,'-1'-82,"2"-91,11 81,0-27,-11 90,12-163,-5 108,-6-156,-4 121,2-418,1 521,1 0,0-1,1 1,1 0,1 0,0 1,1-1,13-25,-13 27,-2 0,1 0,-2-1,0 1,-1-1,1-19,-2 17,1 1,1 0,0 0,9-29,-5 29,-1 0,4-21,-9 31,0 1,0 0,-1-1,1 0,-1 1,-1-1,1 1,-1-1,0 1,-2-11,2 15,0-1,0 0,0 1,0-1,0 0,-1 1,1 0,0-1,-1 1,1 0,-1-1,1 1,-1 0,1 0,-4-1,-10-4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9:38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 2479,'-1'-13,"0"1,-1-1,-1 1,-1-1,1 1,-8-14,4 8,-7-30,-6-32,12 55,2 0,0 0,2-1,-2-27,6-334,2 163,-1 199,1 1,6-24,2-24,-5-39,-4 64,1 0,16-79,-10 87,3 1,18-44,-23 67,-1 0,-1-1,0 0,-1 0,2-30,-6-83,-2 52,5 34,-1 20,-4-44,3 61,-1-1,-1 1,1 0,-1 0,0 0,0 0,-1 0,0 0,0 1,0-1,-7-7,2 4,0-1,1 0,0-1,1 1,-6-14,10 20,1 0,-1 0,1-1,0 1,0 0,0-1,0 1,1-1,0 1,0 0,0-1,0 1,1-1,0 1,0-1,0 1,3-6,0 1,2 0,-1-1,2 2,-1-1,1 1,15-14,-21 21,0 0,0 0,0 0,-1 1,1-1,0 0,0 0,-1 0,1 0,0 0,-1 0,1 0,-1 0,0-1,1 1,-1 0,0 0,1 0,-1 0,0-1,0 1,0 0,0-2,-1 3,1-1,0 1,0 0,0-1,-1 1,1 0,0 0,-1-1,1 1,0 0,0 0,-1-1,1 1,0 0,-1 0,1 0,-1-1,1 1,0 0,-1 0,1 0,-1 0,1 0,-1 0,-17 4,11 0,-1 0,1 0,0 1,0 0,0 1,1-1,0 1,-8 10,5-5,0 1,1 1,-13 25,17-23,9-16,15-19,42-71,-49 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8:35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2326,'0'-966,"-1"950,-1 0,0 0,-5-16,3 14,-4-35,8-140,-1-4,-10 101,6 60,-2-45,9-4,-4-64,-9 77,6 47,-2-42,7-121,0 168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49:55.458"/>
    </inkml:context>
    <inkml:brush xml:id="br0">
      <inkml:brushProperty name="width" value="0.3" units="cm"/>
      <inkml:brushProperty name="height" value="0.6" units="cm"/>
      <inkml:brushProperty name="color" value="#FDEFB1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1738,'0'-66,"2"13,-3 1,-10-65,-7-3,-12-64,25 151,-2-49,6 59,-1 0,0 0,-2 0,0 1,-10-28,8 33,1 0,1-1,0 1,1-1,0-21,4-92,1 57,-2-442,0 496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21.67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143 1831,'-1'-23,"-1"0,-6-25,0 0,-4-14,-2 1,-31-84,35 115,-1-7,2 0,2 0,-6-69,11-115,3 128,1 54,8-50,-4 49,1-46,-6 66,1 0,2 0,0 1,8-24,-6 22,0-1,-2 1,3-27,-7-3,0 35,0 1,0-1,2 1,5-27,-5 34,8-23,-2-1,-1 0,4-61,-11 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25.17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1715,'1'-126,"-3"-141,-21 76,13 128,-4-119,15-309,0 479,1 0,0-1,0 1,2 0,-1 0,2 1,-1-1,7-11,-3 9,-2-2,0 1,7-30,-10 31,1 0,0 1,11-24,-4 10,-8 18,0 0,0 0,-1 0,1-16,-2 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38.68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1852,'-9'-18,"2"-1,0 0,1 1,1-2,1 1,-3-27,1-123,0 4,-36-61,34 187,2 0,-2-61,9-81,2 63,-3-450,-1 563,1-1,0 0,1 1,-1-1,1 1,0-1,1 1,-1 0,1-1,0 1,0 0,5-7,2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47.0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 2022,'0'-762,"-1"731,-10-53,5 52,-1-50,-4-74,1 15,-2-49,-2-50,15-41,-1 258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56.23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91 1837,'0'-354,"1"335,2 0,-1 1,2-1,10-28,-8 27,-1 0,0 0,2-31,-5-279,-4 162,2 168,0-30,0 0,-2 1,-11-54,10 64,0 1,1-1,1-21,1 22,-1 0,0 0,-7-25,2 15,5 19,-1 1,0 0,0 0,-1 0,0 0,-5-9,0 4,1-1,1 0,0-1,1 1,-5-23,-7-76,4 56,9 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2:58.5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1753,'0'-53,"3"0,2 1,18-83,-10 72,-2 0,-3 0,-3-1,-3-68,-4-568,3 383,-1 310,0-1,-1 1,-2-13,-2 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3:13.10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1940,'10'-11,"17"-25,-19 24,-1-1,0 0,0-1,-2 0,0 0,0 0,-1-1,1-15,-1 10,1 1,15-38,-3 24,-11 23,-1-1,0 0,8-23,41-205,-47 206,-2 0,2-54,-8-70,-1 53,3 27,-3-83,-1 134,-2 1,-9-28,-5-31,15 51,2-44,2 47,-1 1,-6-36,-22-88,26 138,2 9,-1 0,1 0,-1 0,0 1,0-1,-1 1,1-1,-1 1,-1 0,-4-7,-1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53:16.4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2022,'0'-1649,"-2"1614,-10-58,5 49,-4-19,5 33,-4-57,10 67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8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 1944,'-1'-4,"0"0,0 0,0 0,-1 0,0 1,1-1,-1 0,0 1,-4-6,-8-16,8 6,2 0,0 0,2 0,0-1,1-38,1 29,-6-45,-4-16,5 0,5-104,2 68,-2-791,0 912,0 1,0-1,1 0,0 1,0-1,0 1,0-1,1 1,-1-1,1 1,0 0,0 0,1 0,3-5,21-33,-22 32,1 0,0 0,1 0,0 1,1 0,15-13,-12 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8:48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2065,'0'-895,"0"873,-2 1,-1-1,-1 1,-7-25,-32-82,8 25,22 65,-1 0,-2 0,-39-67,45 87,2 0,0 0,1-1,1 0,-5-25,4 14,-13-33,11 40,1-1,-9-49,15 61,1-1,0 0,0 0,1 1,1-1,1 0,4-21,-4 28,0 1,0 0,0 1,0-1,1 0,0 1,0-1,0 1,1 0,0 0,-1 0,1 0,0 1,1 0,-1 0,1 0,-1 0,1 1,0-1,0 1,6-1,4-2,1 2,-1 0,1 1,0 0,30 2,-28-1,-1 0,0-2,19-3,-29 4,13-2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9:12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2334,'2'-76,"-4"-84,-19 63,9 25,7 41,-4-51,10-318,0 385,0 0,1 0,5-15,-3 12,3-32,-7-67,1-23,0 134,1 0,-1 1,1-1,0 1,0-1,1 1,5-8,-4 6,0 0,-1 0,5-13,30-150,-31 140,-2-1,2-55,-8-64,-1 51,2 80,1 12,-1-1,1 0,-2 0,1 0,-1 1,-1-1,1 0,-1 1,0-1,-1 1,-6-13,6 14,-1-1,0 0,1 0,1 0,-1-1,1 1,-2-16,2 1,0-31,1-2,-5 29,1 20,0 18,-2 50,6-46,0-1,-1 1,-7 24,0-11,-1 0,-1 0,-1-1,-31 52,34-69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29:16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 2135,'0'-527,"-2"491,-1-1,-16-63,-2-27,18 103,2 3,-1 0,-1 0,-1 0,-1 1,-10-28,10 32,0-1,2 1,0-1,0 0,1-32,1 25,-1-1,-5-23,-14-32,11 45,2 0,1-1,-3-42,10-124,1 88,1 100,0 0,0 0,2 0,-1 1,2-1,0 1,1 0,12-21,-3 5,-9 17,0 1,12-13,-12 15,0 0,0 0,0 0,3-10,0-7,-4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35:13.6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 1791,'0'-1695,"-1"1681,-1 1,0-1,-6-22,7 34,-3-14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35:24.70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 1720,'0'-37,"-3"-1,0 1,-3 1,-14-53,9 51,2-1,2 0,1-1,-1-63,6 79,-1 0,-6-27,4 24,-3-35,6-419,3 233,-1 226,2 0,1 0,0 1,15-41,-8 24,-8 29,0 1,1 0,0 0,0 0,1 1,0-1,8-8,2-4,-6 6,-3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0T02:35:46.92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1738,'0'-1717,"0"1697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86A2-4878-4F56-8D3B-DFCFC93579AB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43387-955F-45D7-B8A8-75C490DF4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5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7" tIns="47091" rIns="94207" bIns="47091" anchor="t" anchorCtr="0">
            <a:noAutofit/>
          </a:bodyPr>
          <a:lstStyle/>
          <a:p>
            <a:endParaRPr dirty="0"/>
          </a:p>
        </p:txBody>
      </p:sp>
      <p:sp>
        <p:nvSpPr>
          <p:cNvPr id="426" name="Google Shape;426;p1:notes"/>
          <p:cNvSpPr txBox="1">
            <a:spLocks noGrp="1"/>
          </p:cNvSpPr>
          <p:nvPr>
            <p:ph type="sldNum" idx="12"/>
          </p:nvPr>
        </p:nvSpPr>
        <p:spPr>
          <a:xfrm>
            <a:off x="4023093" y="8917423"/>
            <a:ext cx="3077740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7" tIns="47091" rIns="94207" bIns="47091" anchor="b" anchorCtr="0">
            <a:noAutofit/>
          </a:bodyPr>
          <a:lstStyle/>
          <a:p>
            <a:pPr marL="0" marR="0" lvl="0" indent="0" algn="r" defTabSz="917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71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795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07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27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8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2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9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8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0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00C7EB-951A-4073-B3A2-8173BBBD0A1A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D61A0D3-6F9F-4E3B-90F2-9A35ED9E16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05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maduz1@umb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47.png"/><Relationship Id="rId21" Type="http://schemas.openxmlformats.org/officeDocument/2006/relationships/image" Target="../media/image52.png"/><Relationship Id="rId7" Type="http://schemas.openxmlformats.org/officeDocument/2006/relationships/image" Target="../media/image450.png"/><Relationship Id="rId12" Type="http://schemas.openxmlformats.org/officeDocument/2006/relationships/customXml" Target="../ink/ink5.xml"/><Relationship Id="rId17" Type="http://schemas.openxmlformats.org/officeDocument/2006/relationships/image" Target="../media/image50.png"/><Relationship Id="rId25" Type="http://schemas.openxmlformats.org/officeDocument/2006/relationships/image" Target="../media/image54.png"/><Relationship Id="rId2" Type="http://schemas.openxmlformats.org/officeDocument/2006/relationships/image" Target="../media/image46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70.png"/><Relationship Id="rId24" Type="http://schemas.openxmlformats.org/officeDocument/2006/relationships/customXml" Target="../ink/ink11.xml"/><Relationship Id="rId5" Type="http://schemas.openxmlformats.org/officeDocument/2006/relationships/image" Target="../media/image440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51.png"/><Relationship Id="rId4" Type="http://schemas.openxmlformats.org/officeDocument/2006/relationships/customXml" Target="../ink/ink1.xml"/><Relationship Id="rId9" Type="http://schemas.openxmlformats.org/officeDocument/2006/relationships/image" Target="../media/image46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17.xml"/><Relationship Id="rId18" Type="http://schemas.openxmlformats.org/officeDocument/2006/relationships/image" Target="../media/image64.png"/><Relationship Id="rId26" Type="http://schemas.openxmlformats.org/officeDocument/2006/relationships/customXml" Target="../ink/ink23.xml"/><Relationship Id="rId3" Type="http://schemas.openxmlformats.org/officeDocument/2006/relationships/image" Target="../media/image58.png"/><Relationship Id="rId21" Type="http://schemas.openxmlformats.org/officeDocument/2006/relationships/customXml" Target="../ink/ink21.xml"/><Relationship Id="rId34" Type="http://schemas.openxmlformats.org/officeDocument/2006/relationships/customXml" Target="../ink/ink27.xml"/><Relationship Id="rId12" Type="http://schemas.openxmlformats.org/officeDocument/2006/relationships/image" Target="../media/image61.png"/><Relationship Id="rId17" Type="http://schemas.openxmlformats.org/officeDocument/2006/relationships/customXml" Target="../ink/ink19.xml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16.xml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73.png"/><Relationship Id="rId15" Type="http://schemas.openxmlformats.org/officeDocument/2006/relationships/customXml" Target="../ink/ink18.xml"/><Relationship Id="rId23" Type="http://schemas.openxmlformats.org/officeDocument/2006/relationships/image" Target="../media/image66.png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10" Type="http://schemas.openxmlformats.org/officeDocument/2006/relationships/image" Target="../media/image60.png"/><Relationship Id="rId19" Type="http://schemas.openxmlformats.org/officeDocument/2006/relationships/customXml" Target="../ink/ink20.xml"/><Relationship Id="rId31" Type="http://schemas.openxmlformats.org/officeDocument/2006/relationships/image" Target="../media/image70.png"/><Relationship Id="rId4" Type="http://schemas.openxmlformats.org/officeDocument/2006/relationships/customXml" Target="../ink/ink14.xml"/><Relationship Id="rId9" Type="http://schemas.openxmlformats.org/officeDocument/2006/relationships/customXml" Target="../ink/ink15.xml"/><Relationship Id="rId14" Type="http://schemas.openxmlformats.org/officeDocument/2006/relationships/image" Target="../media/image62.png"/><Relationship Id="rId27" Type="http://schemas.openxmlformats.org/officeDocument/2006/relationships/image" Target="../media/image68.png"/><Relationship Id="rId30" Type="http://schemas.openxmlformats.org/officeDocument/2006/relationships/customXml" Target="../ink/ink25.xml"/><Relationship Id="rId35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>
            <a:spLocks noGrp="1"/>
          </p:cNvSpPr>
          <p:nvPr>
            <p:ph type="ctrTitle"/>
          </p:nvPr>
        </p:nvSpPr>
        <p:spPr>
          <a:xfrm>
            <a:off x="972588" y="889461"/>
            <a:ext cx="10665229" cy="3566160"/>
          </a:xfrm>
        </p:spPr>
        <p:txBody>
          <a:bodyPr spcFirstLastPara="1" wrap="square" lIns="68569" tIns="34275" rIns="68569" bIns="34275" anchor="b" anchorCtr="0">
            <a:normAutofit fontScale="90000"/>
          </a:bodyPr>
          <a:lstStyle/>
          <a:p>
            <a:pPr>
              <a:buSzPts val="4800"/>
            </a:pPr>
            <a:r>
              <a:rPr lang="en-US" dirty="0"/>
              <a:t>Higher Education Institutions &amp; Student Enrollment</a:t>
            </a:r>
            <a:br>
              <a:rPr lang="en-US" dirty="0"/>
            </a:br>
            <a:r>
              <a:rPr lang="en-US" sz="5300" dirty="0"/>
              <a:t>An Introductory Analysis on IPDES 2012-2020 Data </a:t>
            </a:r>
            <a:endParaRPr sz="5300" dirty="0"/>
          </a:p>
        </p:txBody>
      </p:sp>
      <p:sp>
        <p:nvSpPr>
          <p:cNvPr id="429" name="Google Shape;429;p69"/>
          <p:cNvSpPr txBox="1">
            <a:spLocks noGrp="1"/>
          </p:cNvSpPr>
          <p:nvPr>
            <p:ph type="subTitle" idx="1"/>
          </p:nvPr>
        </p:nvSpPr>
        <p:spPr>
          <a:xfrm>
            <a:off x="1100051" y="4455622"/>
            <a:ext cx="10058400" cy="1460270"/>
          </a:xfrm>
        </p:spPr>
        <p:txBody>
          <a:bodyPr spcFirstLastPara="1" wrap="square" lIns="0" tIns="34275" rIns="0" bIns="34275" anchor="t" anchorCtr="0">
            <a:normAutofit fontScale="77500" lnSpcReduction="20000"/>
          </a:bodyPr>
          <a:lstStyle/>
          <a:p>
            <a:pPr marL="0" indent="0">
              <a:spcBef>
                <a:spcPts val="1050"/>
              </a:spcBef>
              <a:buSzPts val="2800"/>
              <a:buNone/>
            </a:pPr>
            <a:r>
              <a:rPr lang="en-US" dirty="0"/>
              <a:t>by Carlotta Amaduzzi </a:t>
            </a:r>
            <a:br>
              <a:rPr lang="en-US" dirty="0"/>
            </a:br>
            <a:r>
              <a:rPr lang="en-US" dirty="0">
                <a:hlinkClick r:id="rId3"/>
              </a:rPr>
              <a:t>camaduz1@umbc.edu</a:t>
            </a:r>
            <a:endParaRPr lang="en-US" dirty="0"/>
          </a:p>
          <a:p>
            <a:pPr marL="0" indent="0">
              <a:spcBef>
                <a:spcPts val="1050"/>
              </a:spcBef>
              <a:buSzPts val="2800"/>
              <a:buNone/>
            </a:pPr>
            <a:r>
              <a:rPr lang="en-US" dirty="0"/>
              <a:t>Data 606 ~ Capstone Project</a:t>
            </a:r>
            <a:br>
              <a:rPr lang="en-US" dirty="0"/>
            </a:br>
            <a:r>
              <a:rPr lang="en-US" dirty="0"/>
              <a:t>University of Maryland Baltimore County</a:t>
            </a:r>
            <a:br>
              <a:rPr lang="en-US" dirty="0"/>
            </a:br>
            <a:r>
              <a:rPr lang="en-US" b="1" dirty="0"/>
              <a:t>Dr. </a:t>
            </a:r>
            <a:r>
              <a:rPr lang="en-US" b="1" dirty="0" err="1"/>
              <a:t>Chaojie</a:t>
            </a:r>
            <a:r>
              <a:rPr lang="en-US" b="1" dirty="0"/>
              <a:t>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Size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45912BB-8AFC-F07C-A73C-132B6020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3" y="1055280"/>
            <a:ext cx="7595905" cy="47474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DD8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193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Enrollment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9B8091A-0136-F218-7E0D-3D8B1C79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8" y="1065993"/>
            <a:ext cx="7607979" cy="4564786"/>
          </a:xfrm>
          <a:prstGeom prst="rect">
            <a:avLst/>
          </a:prstGeom>
        </p:spPr>
      </p:pic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19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898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Gender</a:t>
            </a:r>
          </a:p>
        </p:txBody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19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4D82988-53D7-4CED-9452-5E92807D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" y="889254"/>
            <a:ext cx="8064943" cy="50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1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0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190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F08B13-0B0A-E681-E390-2A607D114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"/>
          <a:stretch/>
        </p:blipFill>
        <p:spPr>
          <a:xfrm>
            <a:off x="-1" y="908666"/>
            <a:ext cx="11666823" cy="5392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7375" y="723742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 Race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8944B-2E67-609D-977B-398C9F3CD628}"/>
              </a:ext>
            </a:extLst>
          </p:cNvPr>
          <p:cNvSpPr txBox="1"/>
          <p:nvPr/>
        </p:nvSpPr>
        <p:spPr>
          <a:xfrm>
            <a:off x="8669241" y="5223911"/>
            <a:ext cx="299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HEIs with Open Enrollment Policies included</a:t>
            </a:r>
          </a:p>
        </p:txBody>
      </p:sp>
    </p:spTree>
    <p:extLst>
      <p:ext uri="{BB962C8B-B14F-4D97-AF65-F5344CB8AC3E}">
        <p14:creationId xmlns:p14="http://schemas.microsoft.com/office/powerpoint/2010/main" val="225924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Whites vs Two or More Races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CB1FC0F-9E95-4AC2-D5AA-AA6CCFA1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33" y="1368200"/>
            <a:ext cx="5480778" cy="33432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7BC9C8F-A042-CF47-171C-3A3727A9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4" y="1301716"/>
            <a:ext cx="5364483" cy="336621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981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708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73CEA8-B8E6-B8DE-D43C-324A05E9ED40}"/>
              </a:ext>
            </a:extLst>
          </p:cNvPr>
          <p:cNvSpPr/>
          <p:nvPr/>
        </p:nvSpPr>
        <p:spPr>
          <a:xfrm>
            <a:off x="538754" y="568810"/>
            <a:ext cx="851758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I</a:t>
            </a:r>
            <a:b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Focus on 2020 Data to select </a:t>
            </a:r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approach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1EA5E-6DA5-AE80-9518-5193362B3F72}"/>
              </a:ext>
            </a:extLst>
          </p:cNvPr>
          <p:cNvSpPr/>
          <p:nvPr/>
        </p:nvSpPr>
        <p:spPr>
          <a:xfrm>
            <a:off x="538754" y="4369992"/>
            <a:ext cx="995663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 II </a:t>
            </a:r>
            <a:b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 Strategy on 2012-2020 Data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50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672" y="136206"/>
            <a:ext cx="10058400" cy="1449387"/>
          </a:xfrm>
        </p:spPr>
        <p:txBody>
          <a:bodyPr/>
          <a:lstStyle/>
          <a:p>
            <a:r>
              <a:rPr lang="en-US" dirty="0"/>
              <a:t>2020 Data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3F1A6F2A-A75A-F209-BD64-AB8C7101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4" y="3936335"/>
            <a:ext cx="8271164" cy="23090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AAC84F-3530-5170-F2D3-4836CF2BD8CD}"/>
              </a:ext>
            </a:extLst>
          </p:cNvPr>
          <p:cNvSpPr txBox="1"/>
          <p:nvPr/>
        </p:nvSpPr>
        <p:spPr>
          <a:xfrm>
            <a:off x="485164" y="1157049"/>
            <a:ext cx="7668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45 Variables (5 Numerical Variables vs the rest Categorical</a:t>
            </a:r>
            <a:br>
              <a:rPr lang="en-US" dirty="0"/>
            </a:br>
            <a:r>
              <a:rPr lang="en-US" i="1" dirty="0"/>
              <a:t>Application Fees; Room and Board fees (aggregately); </a:t>
            </a:r>
            <a:br>
              <a:rPr lang="en-US" i="1" dirty="0"/>
            </a:br>
            <a:r>
              <a:rPr lang="en-US" i="1" dirty="0"/>
              <a:t>Total n. SAT scores ;Total n. ACT Scores ; Total n. of Enrollments (Target)</a:t>
            </a:r>
          </a:p>
          <a:p>
            <a:endParaRPr lang="en-US" i="1" dirty="0"/>
          </a:p>
          <a:p>
            <a:pPr marL="285750" indent="-285750">
              <a:buFontTx/>
              <a:buChar char="-"/>
            </a:pPr>
            <a:r>
              <a:rPr lang="en-US" dirty="0"/>
              <a:t>Unbalanced Data (Preprocessing required )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OneHotEncoder</a:t>
            </a:r>
            <a:r>
              <a:rPr lang="en-US" dirty="0"/>
              <a:t> vs. – </a:t>
            </a:r>
            <a:r>
              <a:rPr lang="en-US" dirty="0" err="1"/>
              <a:t>RobustScaler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Linear Regression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672" y="136206"/>
            <a:ext cx="10058400" cy="1449387"/>
          </a:xfrm>
        </p:spPr>
        <p:txBody>
          <a:bodyPr/>
          <a:lstStyle/>
          <a:p>
            <a:r>
              <a:rPr lang="en-US" dirty="0"/>
              <a:t>2020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AC84F-3530-5170-F2D3-4836CF2BD8CD}"/>
              </a:ext>
            </a:extLst>
          </p:cNvPr>
          <p:cNvSpPr txBox="1"/>
          <p:nvPr/>
        </p:nvSpPr>
        <p:spPr>
          <a:xfrm>
            <a:off x="485164" y="1157049"/>
            <a:ext cx="7668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Linear Regression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67%  accuracy on Training data   vs. 60% accuracy on Testing data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Explained Variance score (also known as the Coefficient of Determination or 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Squadre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is only 60%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Predictions consistently underestimate Actual data 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Causes: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Outliers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Unbalanced data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Simple test case no feature pre-selection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83C43C5-D70C-513F-F354-84FC90321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204" y="1757213"/>
            <a:ext cx="4211724" cy="41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672" y="136206"/>
            <a:ext cx="10058400" cy="1449387"/>
          </a:xfrm>
        </p:spPr>
        <p:txBody>
          <a:bodyPr/>
          <a:lstStyle/>
          <a:p>
            <a:r>
              <a:rPr lang="en-US" dirty="0"/>
              <a:t>2020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AC84F-3530-5170-F2D3-4836CF2BD8CD}"/>
              </a:ext>
            </a:extLst>
          </p:cNvPr>
          <p:cNvSpPr txBox="1"/>
          <p:nvPr/>
        </p:nvSpPr>
        <p:spPr>
          <a:xfrm>
            <a:off x="175672" y="2014141"/>
            <a:ext cx="76682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</a:rPr>
              <a:t> Regression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gradient descent paired with random tree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selection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handle large datasets and improve predictions</a:t>
            </a:r>
            <a:endParaRPr lang="en-US" dirty="0"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data accuracy of approximately 90% 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 data accuracy of about 68% 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 improvement of about 13%.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</a:endParaRPr>
          </a:p>
          <a:p>
            <a:pPr lvl="2"/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7345C8-FC05-9560-D0CC-AA215416473F}"/>
              </a:ext>
            </a:extLst>
          </p:cNvPr>
          <p:cNvGrpSpPr/>
          <p:nvPr/>
        </p:nvGrpSpPr>
        <p:grpSpPr>
          <a:xfrm>
            <a:off x="5950025" y="1787548"/>
            <a:ext cx="5911053" cy="3499472"/>
            <a:chOff x="2888396" y="1707009"/>
            <a:chExt cx="7130682" cy="38722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FBB32A-653A-C0F2-DAE5-715306CB4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0263" y="1732547"/>
              <a:ext cx="3598815" cy="38466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2F6CF2-DACE-DB5C-3732-9F8A8B9D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396" y="1707009"/>
              <a:ext cx="3598815" cy="3872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443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672" y="136206"/>
            <a:ext cx="10058400" cy="1449387"/>
          </a:xfrm>
        </p:spPr>
        <p:txBody>
          <a:bodyPr/>
          <a:lstStyle/>
          <a:p>
            <a:r>
              <a:rPr lang="en-US" dirty="0"/>
              <a:t>2020 Data ~ K Means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AC84F-3530-5170-F2D3-4836CF2BD8CD}"/>
              </a:ext>
            </a:extLst>
          </p:cNvPr>
          <p:cNvSpPr txBox="1"/>
          <p:nvPr/>
        </p:nvSpPr>
        <p:spPr>
          <a:xfrm>
            <a:off x="478289" y="1645188"/>
            <a:ext cx="7668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</a:rPr>
              <a:t>Clustering by State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Tested k value between 2 and 50 </a:t>
            </a:r>
            <a:br>
              <a:rPr lang="en-US" dirty="0">
                <a:latin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Best 9 ~ Economic areas</a:t>
            </a:r>
          </a:p>
          <a:p>
            <a:pPr marL="742950" lvl="1" indent="-285750">
              <a:buFontTx/>
              <a:buChar char="-"/>
            </a:pPr>
            <a:endParaRPr lang="en-US" dirty="0">
              <a:latin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</a:rPr>
              <a:t>Gradient of the inertia is negative = </a:t>
            </a: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=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function is decreasing</a:t>
            </a: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(Distance between points and centroids)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45340-095A-9655-3024-345DD917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336" y="1310952"/>
            <a:ext cx="6375017" cy="4553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1CBDC-4309-1251-9F0A-04D68AA42D22}"/>
              </a:ext>
            </a:extLst>
          </p:cNvPr>
          <p:cNvSpPr txBox="1"/>
          <p:nvPr/>
        </p:nvSpPr>
        <p:spPr>
          <a:xfrm>
            <a:off x="547903" y="5435800"/>
            <a:ext cx="614641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score for  9  number of clusters is:  0.0610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Completeness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score for  9  number of clusters is:  0.1645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6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5D82-9BDB-44F7-B302-E8B2475A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E262AA36-1ACD-416A-0CF3-628C1DCD08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47852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390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5672" y="136206"/>
            <a:ext cx="10058400" cy="1449387"/>
          </a:xfrm>
        </p:spPr>
        <p:txBody>
          <a:bodyPr/>
          <a:lstStyle/>
          <a:p>
            <a:r>
              <a:rPr lang="en-US" dirty="0"/>
              <a:t>2020 Data ~ K Means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AC84F-3530-5170-F2D3-4836CF2BD8CD}"/>
              </a:ext>
            </a:extLst>
          </p:cNvPr>
          <p:cNvSpPr txBox="1"/>
          <p:nvPr/>
        </p:nvSpPr>
        <p:spPr>
          <a:xfrm>
            <a:off x="478289" y="1645188"/>
            <a:ext cx="766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</a:rPr>
              <a:t>Clustering by Institutional Size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1CBDC-4309-1251-9F0A-04D68AA42D22}"/>
              </a:ext>
            </a:extLst>
          </p:cNvPr>
          <p:cNvSpPr txBox="1"/>
          <p:nvPr/>
        </p:nvSpPr>
        <p:spPr>
          <a:xfrm>
            <a:off x="825200" y="5600804"/>
            <a:ext cx="6146418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Completeness </a:t>
            </a:r>
            <a:b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Higher than for k clusters of States!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6DD8D1C-88BD-E416-4323-5FD8545B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618" y="1274618"/>
            <a:ext cx="4256705" cy="544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359F95-0053-D12B-0975-9973125B89E2}"/>
              </a:ext>
            </a:extLst>
          </p:cNvPr>
          <p:cNvSpPr txBox="1"/>
          <p:nvPr/>
        </p:nvSpPr>
        <p:spPr>
          <a:xfrm>
            <a:off x="825200" y="2253255"/>
            <a:ext cx="6146418" cy="275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2  number of clusters is:  0.08</a:t>
            </a:r>
            <a:b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Completeness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2  number of clusters is:  0.62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3  number of clusters is:  0.13</a:t>
            </a:r>
            <a:b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Completeness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3  number of clusters is:  0.51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4  number of clusters is:  0.14</a:t>
            </a:r>
            <a:b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Completeness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4  number of clusters is:  0.42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Homogeneity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score for  </a:t>
            </a: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number of clusters is:  0.15</a:t>
            </a:r>
            <a:b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Completeness score for  </a:t>
            </a:r>
            <a:r>
              <a:rPr lang="en-US" sz="1800" b="1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number of clusters is:  0.34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E6C089-BB51-DEDA-F0BA-8DC6DBEF5105}"/>
              </a:ext>
            </a:extLst>
          </p:cNvPr>
          <p:cNvSpPr/>
          <p:nvPr/>
        </p:nvSpPr>
        <p:spPr>
          <a:xfrm>
            <a:off x="5293895" y="2894454"/>
            <a:ext cx="914400" cy="140941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5BD753-364F-C4FA-F473-744E34D9AB63}"/>
              </a:ext>
            </a:extLst>
          </p:cNvPr>
          <p:cNvSpPr/>
          <p:nvPr/>
        </p:nvSpPr>
        <p:spPr>
          <a:xfrm>
            <a:off x="9360829" y="2440834"/>
            <a:ext cx="601757" cy="5663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34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3CEA8-B8E6-B8DE-D43C-324A05E9ED40}"/>
              </a:ext>
            </a:extLst>
          </p:cNvPr>
          <p:cNvSpPr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cap="none" spc="-5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2012 – 2020 Data </a:t>
            </a:r>
            <a:br>
              <a:rPr lang="en-US" sz="8000" b="1" cap="none" spc="-5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8000" b="1" cap="none" spc="-50" dirty="0">
              <a:ln w="12700">
                <a:solidFill>
                  <a:schemeClr val="accent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463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7219" y="3614136"/>
            <a:ext cx="3900396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Students’ Enrollment</a:t>
            </a:r>
            <a:br>
              <a:rPr lang="en-US" sz="3400" dirty="0"/>
            </a:br>
            <a:endParaRPr lang="en-US" sz="3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89C69A-2EA7-81C5-4E1B-62E4EEE81F44}"/>
              </a:ext>
            </a:extLst>
          </p:cNvPr>
          <p:cNvSpPr txBox="1"/>
          <p:nvPr/>
        </p:nvSpPr>
        <p:spPr>
          <a:xfrm>
            <a:off x="4584564" y="4368131"/>
            <a:ext cx="6133853" cy="16448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 enrollment by Institutional Size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fluctuating as much as we might expect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Larger HEIs experienced the largest fluctuations over time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E8509-9E93-4D74-BF24-661F111C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CD7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E8BA98-E13C-403B-AC96-75E2037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BAA85-6C7F-CA89-DC63-B15CDBAA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89" y="44578"/>
            <a:ext cx="6367206" cy="3670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78697-4041-8436-84BA-2A480F50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43"/>
            <a:ext cx="6095999" cy="33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2012-2020 SAT Scores’ Submissions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C69A-2EA7-81C5-4E1B-62E4EEE81F44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Number of Institutions Recommending SAT Scores</a:t>
            </a:r>
            <a:br>
              <a:rPr lang="en-US" sz="1500">
                <a:solidFill>
                  <a:srgbClr val="FFFFFF"/>
                </a:solidFill>
              </a:rPr>
            </a:br>
            <a:r>
              <a:rPr lang="en-US" sz="1500">
                <a:solidFill>
                  <a:srgbClr val="FFFFFF"/>
                </a:solidFill>
              </a:rPr>
              <a:t>vs</a:t>
            </a:r>
            <a:br>
              <a:rPr lang="en-US" sz="1500">
                <a:solidFill>
                  <a:srgbClr val="FFFFFF"/>
                </a:solidFill>
              </a:rPr>
            </a:br>
            <a:r>
              <a:rPr lang="en-US" sz="1500">
                <a:solidFill>
                  <a:srgbClr val="FFFFFF"/>
                </a:solidFill>
              </a:rPr>
              <a:t>HEIs Considering but not requiring SAT Scores</a:t>
            </a:r>
            <a:br>
              <a:rPr lang="en-US" sz="1500">
                <a:solidFill>
                  <a:srgbClr val="FFFFFF"/>
                </a:solidFill>
              </a:rPr>
            </a:br>
            <a:endParaRPr lang="en-US" sz="150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Change in policy or change in reporting?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(Same is true for ACT Scores)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C57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98377-689F-7538-482E-61731F1B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161" y="1339734"/>
            <a:ext cx="658152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52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27" y="312555"/>
            <a:ext cx="10058400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2012 – 2020 Enrollment </a:t>
            </a:r>
            <a:br>
              <a:rPr lang="en-US" dirty="0"/>
            </a:br>
            <a:r>
              <a:rPr lang="en-US" dirty="0"/>
              <a:t>By HEIs Size &amp; Lag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4CCD9-34F6-2431-7127-B06B8385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" y="1126815"/>
            <a:ext cx="6872201" cy="2302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89C69A-2EA7-81C5-4E1B-62E4EEE81F44}"/>
              </a:ext>
            </a:extLst>
          </p:cNvPr>
          <p:cNvSpPr txBox="1"/>
          <p:nvPr/>
        </p:nvSpPr>
        <p:spPr>
          <a:xfrm>
            <a:off x="8276551" y="3608599"/>
            <a:ext cx="3202211" cy="28586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particularly significant autocorrelation for the data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Larger HEIs may be the most autocorrelated with previous levels of enrollment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3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42EFCF-8536-39FB-E098-43FD6FF7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6" y="3429000"/>
            <a:ext cx="6872201" cy="2484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7CB64-0589-3EF6-D937-BA3272C1C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733" y="1158818"/>
            <a:ext cx="3202211" cy="22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04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2883" y="126295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Enrollment By HEIs Size &amp; Lag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9C69A-2EA7-81C5-4E1B-62E4EEE81F44}"/>
              </a:ext>
            </a:extLst>
          </p:cNvPr>
          <p:cNvSpPr txBox="1"/>
          <p:nvPr/>
        </p:nvSpPr>
        <p:spPr>
          <a:xfrm>
            <a:off x="7958281" y="4382620"/>
            <a:ext cx="3202211" cy="285868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particularly significant autocorrelation for the data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Larger HEIs may be the most autocorrelated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3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4484A-2FC8-44B4-ED3E-7133AD40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7" y="1066919"/>
            <a:ext cx="7177784" cy="2484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A9ABC-190B-8F94-8C7D-18623AEF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33" y="3618308"/>
            <a:ext cx="6955968" cy="2500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55DC0-F2ED-D23C-A634-8D846AFD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018" y="1536271"/>
            <a:ext cx="3676669" cy="249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8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3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DB463-B5E5-78AE-B2B2-B46FF41C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628" y="651935"/>
            <a:ext cx="5761601" cy="5528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30E12-5697-F80C-54F1-C2D88976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9" y="347467"/>
            <a:ext cx="6383867" cy="5953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6171" y="303710"/>
            <a:ext cx="5252720" cy="14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Quantitative Features</a:t>
            </a:r>
            <a:br>
              <a:rPr lang="en-US" dirty="0"/>
            </a:br>
            <a:r>
              <a:rPr lang="en-US" dirty="0"/>
              <a:t>Pearson’s Correlation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6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3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3B4E5-8A77-99DA-4852-92FDAD83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3" y="342195"/>
            <a:ext cx="6514391" cy="6336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95E6B0-DD76-587B-6CF9-18CAEF2FB4E1}"/>
              </a:ext>
            </a:extLst>
          </p:cNvPr>
          <p:cNvSpPr txBox="1"/>
          <p:nvPr/>
        </p:nvSpPr>
        <p:spPr>
          <a:xfrm>
            <a:off x="7247467" y="1447800"/>
            <a:ext cx="4404477" cy="442129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Largest HEIs ~ Categorical Variables’ Associations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 seems to matter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 High School related variables are associated to enrollment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us a sense of how uniform this HEIs are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None are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HBCU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offer both Undergraduate and Graduate programs (which makes sense)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are Private organizations ( 86 vs 8) with the ones Not for profit constituting the larger portion (72 vs 14)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accept Advance Placement credits (at least on paper)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All have academic counseling offices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0483765-EDAB-65E7-7ED9-8F82E4F0F656}"/>
              </a:ext>
            </a:extLst>
          </p:cNvPr>
          <p:cNvSpPr txBox="1">
            <a:spLocks/>
          </p:cNvSpPr>
          <p:nvPr/>
        </p:nvSpPr>
        <p:spPr>
          <a:xfrm>
            <a:off x="84294" y="108074"/>
            <a:ext cx="5252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Categorical Features</a:t>
            </a:r>
            <a:br>
              <a:rPr lang="en-US" dirty="0"/>
            </a:br>
            <a:r>
              <a:rPr lang="en-US" dirty="0"/>
              <a:t>Largest HEIs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16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53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5E6B0-DD76-587B-6CF9-18CAEF2FB4E1}"/>
              </a:ext>
            </a:extLst>
          </p:cNvPr>
          <p:cNvSpPr txBox="1"/>
          <p:nvPr/>
        </p:nvSpPr>
        <p:spPr>
          <a:xfrm>
            <a:off x="7247467" y="1447800"/>
            <a:ext cx="4404477" cy="44212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Mid-Sized HEIs ~ Categorical Variables’ Associations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Greatest number of categorical variables are relevant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 High School related variables are associated to enrollment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29CAD-D8A2-CE00-BEF4-981C576D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4" y="179014"/>
            <a:ext cx="6901939" cy="654631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3E59D5-AD42-0DEF-8C42-532FAA9C5804}"/>
              </a:ext>
            </a:extLst>
          </p:cNvPr>
          <p:cNvSpPr txBox="1">
            <a:spLocks/>
          </p:cNvSpPr>
          <p:nvPr/>
        </p:nvSpPr>
        <p:spPr>
          <a:xfrm>
            <a:off x="63668" y="-28531"/>
            <a:ext cx="5252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Categorical Features</a:t>
            </a:r>
            <a:br>
              <a:rPr lang="en-US" dirty="0"/>
            </a:br>
            <a:r>
              <a:rPr lang="en-US" dirty="0"/>
              <a:t>Mid-Size HEIs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2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EA2FD6F-1A91-05FC-80FB-5C3F94959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8188"/>
            <a:ext cx="9567333" cy="1353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Time Split Method </a:t>
            </a:r>
          </a:p>
        </p:txBody>
      </p:sp>
      <p:pic>
        <p:nvPicPr>
          <p:cNvPr id="1025" name="Picture 1074" descr="Chart, bar chart&#10;&#10;Description automatically generated">
            <a:extLst>
              <a:ext uri="{FF2B5EF4-FFF2-40B4-BE49-F238E27FC236}">
                <a16:creationId xmlns:a16="http://schemas.microsoft.com/office/drawing/2014/main" id="{44A4D27B-FF6B-5A98-B30D-FDBD15B1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4" y="1153898"/>
            <a:ext cx="7632051" cy="5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DCC5D18-4908-F050-FCF9-AA6453A39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0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22806-7FA1-B2FC-F83E-DA6978B752BE}"/>
              </a:ext>
            </a:extLst>
          </p:cNvPr>
          <p:cNvSpPr txBox="1"/>
          <p:nvPr/>
        </p:nvSpPr>
        <p:spPr>
          <a:xfrm>
            <a:off x="7974216" y="2099915"/>
            <a:ext cx="3917950" cy="56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1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Walk forward method of selecting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92026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65D82-9BDB-44F7-B302-E8B2475A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Rationale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BF8D3496-D280-4C9B-730A-F3D32F19C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38562"/>
              </p:ext>
            </p:extLst>
          </p:nvPr>
        </p:nvGraphicFramePr>
        <p:xfrm>
          <a:off x="4749202" y="1208088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393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F5AE9-49B9-F97C-EB73-786CCB379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8" t="22330" r="3964" b="-1"/>
          <a:stretch/>
        </p:blipFill>
        <p:spPr>
          <a:xfrm>
            <a:off x="390137" y="3589866"/>
            <a:ext cx="7265299" cy="309033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0E5CDEF-1832-231E-36B7-0452D836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7414"/>
            <a:ext cx="9558867" cy="97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XGBoostRegression</a:t>
            </a:r>
            <a:r>
              <a:rPr lang="en-US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~ Largest HEIs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1FFCD-15E0-CB85-06A7-52A935EDA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27" b="10005"/>
          <a:stretch/>
        </p:blipFill>
        <p:spPr>
          <a:xfrm>
            <a:off x="320162" y="762001"/>
            <a:ext cx="7335274" cy="2750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7770773" y="1395458"/>
            <a:ext cx="3917950" cy="4332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1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en-US" sz="1800" b="1" spc="-5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en-US" sz="1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Split versus Last Split ~ Largest HEIS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z="1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In State vs Out of State Tuition  cancels itself out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z="1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Change in policy and importance with respect to SAT Scores (highlights yellow)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Recommendations &amp; Secondary School records remain Required for enrollees in many of the Largest schools (highlight Blue)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Formal demonstration of competencies &amp; School Rank are losing importance (Highlight peach) 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z="1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8BA34A-60DA-E5EA-37A3-8BD3465D5A31}"/>
                  </a:ext>
                </a:extLst>
              </p14:cNvPr>
              <p14:cNvContentPartPr/>
              <p14:nvPr/>
            </p14:nvContentPartPr>
            <p14:xfrm>
              <a:off x="4987253" y="2628253"/>
              <a:ext cx="33480" cy="81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8BA34A-60DA-E5EA-37A3-8BD3465D5A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3253" y="2520613"/>
                <a:ext cx="14112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16390E-4B77-C86F-994D-09BD0A3E10DF}"/>
                  </a:ext>
                </a:extLst>
              </p14:cNvPr>
              <p14:cNvContentPartPr/>
              <p14:nvPr/>
            </p14:nvContentPartPr>
            <p14:xfrm>
              <a:off x="2920493" y="2600173"/>
              <a:ext cx="25920" cy="83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16390E-4B77-C86F-994D-09BD0A3E10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6853" y="2492173"/>
                <a:ext cx="13356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51D48F-6006-ECD2-053B-483BFB3C427D}"/>
                  </a:ext>
                </a:extLst>
              </p14:cNvPr>
              <p14:cNvContentPartPr/>
              <p14:nvPr/>
            </p14:nvContentPartPr>
            <p14:xfrm>
              <a:off x="2361053" y="2653093"/>
              <a:ext cx="45720" cy="70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51D48F-6006-ECD2-053B-483BFB3C42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7413" y="2545093"/>
                <a:ext cx="1533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175FE1-2F41-73C7-669E-C78C88DFC18E}"/>
                  </a:ext>
                </a:extLst>
              </p14:cNvPr>
              <p14:cNvContentPartPr/>
              <p14:nvPr/>
            </p14:nvContentPartPr>
            <p14:xfrm>
              <a:off x="2579933" y="2634733"/>
              <a:ext cx="120240" cy="74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175FE1-2F41-73C7-669E-C78C88DFC1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5933" y="2526733"/>
                <a:ext cx="22788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C98795-B3C6-21AA-0A82-C48ECD817C24}"/>
                  </a:ext>
                </a:extLst>
              </p14:cNvPr>
              <p14:cNvContentPartPr/>
              <p14:nvPr/>
            </p14:nvContentPartPr>
            <p14:xfrm>
              <a:off x="2221373" y="5391253"/>
              <a:ext cx="65880" cy="84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C98795-B3C6-21AA-0A82-C48ECD817C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67373" y="5283253"/>
                <a:ext cx="17352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ACD30F-1F34-FED7-D2E5-EC95745FEBFB}"/>
                  </a:ext>
                </a:extLst>
              </p14:cNvPr>
              <p14:cNvContentPartPr/>
              <p14:nvPr/>
            </p14:nvContentPartPr>
            <p14:xfrm>
              <a:off x="2717093" y="5429053"/>
              <a:ext cx="59760" cy="768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ACD30F-1F34-FED7-D2E5-EC95745FEB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3453" y="5321413"/>
                <a:ext cx="167400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B5D789-0693-0107-E42F-6E56D629A17B}"/>
                  </a:ext>
                </a:extLst>
              </p14:cNvPr>
              <p14:cNvContentPartPr/>
              <p14:nvPr/>
            </p14:nvContentPartPr>
            <p14:xfrm>
              <a:off x="1660853" y="2708173"/>
              <a:ext cx="6840" cy="645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B5D789-0693-0107-E42F-6E56D629A1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07213" y="2600533"/>
                <a:ext cx="11448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DBC3DA-3A8D-E49B-C50C-1D246BD3696C}"/>
                  </a:ext>
                </a:extLst>
              </p14:cNvPr>
              <p14:cNvContentPartPr/>
              <p14:nvPr/>
            </p14:nvContentPartPr>
            <p14:xfrm>
              <a:off x="1963613" y="5519413"/>
              <a:ext cx="41760" cy="619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DBC3DA-3A8D-E49B-C50C-1D246BD369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09613" y="5411773"/>
                <a:ext cx="149400" cy="8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1FFDD2A-4DE2-752D-73D9-1A1965ABF960}"/>
                  </a:ext>
                </a:extLst>
              </p14:cNvPr>
              <p14:cNvContentPartPr/>
              <p14:nvPr/>
            </p14:nvContentPartPr>
            <p14:xfrm>
              <a:off x="3784133" y="5495653"/>
              <a:ext cx="360" cy="62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1FFDD2A-4DE2-752D-73D9-1A1965ABF9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30493" y="5388013"/>
                <a:ext cx="10800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25FBE4-F264-254C-7D5E-5B9ACA5EE3F1}"/>
                  </a:ext>
                </a:extLst>
              </p14:cNvPr>
              <p14:cNvContentPartPr/>
              <p14:nvPr/>
            </p14:nvContentPartPr>
            <p14:xfrm>
              <a:off x="4519613" y="5417173"/>
              <a:ext cx="52200" cy="754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25FBE4-F264-254C-7D5E-5B9ACA5EE3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5973" y="5309173"/>
                <a:ext cx="159840" cy="9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B8004D-177C-C2BD-95EA-D4CD66DD4873}"/>
                  </a:ext>
                </a:extLst>
              </p14:cNvPr>
              <p14:cNvContentPartPr/>
              <p14:nvPr/>
            </p14:nvContentPartPr>
            <p14:xfrm>
              <a:off x="5037293" y="5410333"/>
              <a:ext cx="17640" cy="761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B8004D-177C-C2BD-95EA-D4CD66DD48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3293" y="5302333"/>
                <a:ext cx="12528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021B828-3BFD-8CF3-97CF-95D0CE01D3B4}"/>
                  </a:ext>
                </a:extLst>
              </p14:cNvPr>
              <p14:cNvContentPartPr/>
              <p14:nvPr/>
            </p14:nvContentPartPr>
            <p14:xfrm>
              <a:off x="10405253" y="247201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021B828-3BFD-8CF3-97CF-95D0CE01D3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351613" y="23640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3DEB89-62B5-C535-8B93-0632A5660199}"/>
                  </a:ext>
                </a:extLst>
              </p14:cNvPr>
              <p14:cNvContentPartPr/>
              <p14:nvPr/>
            </p14:nvContentPartPr>
            <p14:xfrm>
              <a:off x="9237053" y="606193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3DEB89-62B5-C535-8B93-0632A56601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83413" y="595429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211F8B1-7912-A6D0-DBEC-F6B018AE000A}"/>
              </a:ext>
            </a:extLst>
          </p:cNvPr>
          <p:cNvSpPr txBox="1"/>
          <p:nvPr/>
        </p:nvSpPr>
        <p:spPr>
          <a:xfrm>
            <a:off x="8021783" y="5250873"/>
            <a:ext cx="4137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	Required</a:t>
            </a:r>
          </a:p>
          <a:p>
            <a:r>
              <a:rPr lang="en-US" sz="1400" dirty="0"/>
              <a:t>5	Considered but not required</a:t>
            </a:r>
          </a:p>
          <a:p>
            <a:r>
              <a:rPr lang="en-US" sz="1400" dirty="0"/>
              <a:t>2	Recommended</a:t>
            </a:r>
          </a:p>
          <a:p>
            <a:r>
              <a:rPr lang="en-US" sz="1400" dirty="0"/>
              <a:t>3	Neither required nor recommended</a:t>
            </a:r>
          </a:p>
        </p:txBody>
      </p:sp>
    </p:spTree>
    <p:extLst>
      <p:ext uri="{BB962C8B-B14F-4D97-AF65-F5344CB8AC3E}">
        <p14:creationId xmlns:p14="http://schemas.microsoft.com/office/powerpoint/2010/main" val="45171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7737852" y="1913872"/>
            <a:ext cx="3917950" cy="33906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defRPr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1st Split versus Last Split ~ Largest HEIS</a:t>
            </a:r>
          </a:p>
          <a:p>
            <a:endParaRPr lang="en-US" altLang="en-US" dirty="0"/>
          </a:p>
          <a:p>
            <a:r>
              <a:rPr lang="en-US" b="0" dirty="0"/>
              <a:t>Root Mean Square Error (RMSE) around 2000</a:t>
            </a:r>
          </a:p>
          <a:p>
            <a:endParaRPr lang="en-US" b="0" dirty="0"/>
          </a:p>
          <a:p>
            <a:r>
              <a:rPr lang="en-US" b="0" dirty="0"/>
              <a:t>Training accuracy ranges between 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50.24%, 59.25%) </a:t>
            </a:r>
            <a:r>
              <a:rPr lang="en-US" b="0" dirty="0"/>
              <a:t>) </a:t>
            </a:r>
          </a:p>
          <a:p>
            <a:r>
              <a:rPr lang="en-US" b="0" dirty="0"/>
              <a:t>Testing accuracy between </a:t>
            </a:r>
            <a:br>
              <a:rPr lang="en-US" b="0" dirty="0"/>
            </a:br>
            <a:r>
              <a:rPr lang="en-US" b="0" dirty="0"/>
              <a:t>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32%, 62.75%),</a:t>
            </a:r>
            <a:endParaRPr lang="en-US" b="0" dirty="0"/>
          </a:p>
          <a:p>
            <a:endParaRPr lang="en-US" b="0" dirty="0"/>
          </a:p>
          <a:p>
            <a:r>
              <a:rPr lang="en-US" b="0" dirty="0"/>
              <a:t>Not a great job at predicting enrollment levels based on the features</a:t>
            </a:r>
            <a:endParaRPr lang="en-US" altLang="en-US" b="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56EF9-8A6A-5E92-6979-ECAE1939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8" y="1312066"/>
            <a:ext cx="7411974" cy="40558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40BFCA-9A50-42D8-B07B-6B0B7E46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7414"/>
            <a:ext cx="9558867" cy="97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XGBoostRegression</a:t>
            </a:r>
            <a:r>
              <a:rPr lang="en-US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~ Largest HEIs </a:t>
            </a:r>
          </a:p>
        </p:txBody>
      </p:sp>
    </p:spTree>
    <p:extLst>
      <p:ext uri="{BB962C8B-B14F-4D97-AF65-F5344CB8AC3E}">
        <p14:creationId xmlns:p14="http://schemas.microsoft.com/office/powerpoint/2010/main" val="3162538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7680771" y="1479763"/>
            <a:ext cx="4280212" cy="5509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1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altLang="en-US" sz="1800" b="1" spc="-5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altLang="en-US" sz="1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Split versus Last Split ~ </a:t>
            </a:r>
            <a:r>
              <a:rPr lang="en-US" altLang="en-US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Mid-Size</a:t>
            </a:r>
            <a:r>
              <a:rPr lang="en-US" altLang="en-US" sz="18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HEIS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z="1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Graduate Level Courses Cancel each other out (almost)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z="1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HBCU status has lost distinguishing appeal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SAT Scores are practically not reported </a:t>
            </a:r>
            <a:b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Very low proportion &amp; Low importance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Location matters  more 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Shift away from traditional academic reports as a shift in presence of these features appears (blue Highlights) </a:t>
            </a:r>
            <a:b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BUT distinguishing factors between HEIs:</a:t>
            </a:r>
            <a:b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Secondary School Rank (2), HS GPA (1)</a:t>
            </a:r>
            <a:b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altLang="en-US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Secondary School Records (3) , Admission Test Scores (7) (Recommended but less influential)</a:t>
            </a: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85000"/>
              </a:lnSpc>
              <a:spcBef>
                <a:spcPct val="0"/>
              </a:spcBef>
              <a:buFontTx/>
              <a:buChar char="-"/>
            </a:pPr>
            <a:endParaRPr lang="en-US" altLang="en-US" sz="1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A1E49-C820-0FD8-186E-242D716E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" y="729457"/>
            <a:ext cx="7612150" cy="2944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0D570-07E7-AC6C-6C60-FAAD8041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5" y="3621497"/>
            <a:ext cx="7612150" cy="3173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FF7D5B-1B0A-60BF-27B7-21732AA0B717}"/>
                  </a:ext>
                </a:extLst>
              </p14:cNvPr>
              <p14:cNvContentPartPr/>
              <p14:nvPr/>
            </p14:nvContentPartPr>
            <p14:xfrm>
              <a:off x="6086693" y="5916853"/>
              <a:ext cx="43920" cy="839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FF7D5B-1B0A-60BF-27B7-21732AA0B7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3053" y="5808853"/>
                <a:ext cx="15156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C036D5-0A13-5E9E-0CCD-6122AD3BA6C5}"/>
                  </a:ext>
                </a:extLst>
              </p14:cNvPr>
              <p14:cNvContentPartPr/>
              <p14:nvPr/>
            </p14:nvContentPartPr>
            <p14:xfrm>
              <a:off x="3351413" y="5995333"/>
              <a:ext cx="51840" cy="567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C036D5-0A13-5E9E-0CCD-6122AD3BA6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97773" y="5887333"/>
                <a:ext cx="15948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4570AEC-1377-6C81-91B8-C4DA3CDE3F9F}"/>
                  </a:ext>
                </a:extLst>
              </p14:cNvPr>
              <p14:cNvContentPartPr/>
              <p14:nvPr/>
            </p14:nvContentPartPr>
            <p14:xfrm>
              <a:off x="3631493" y="5953213"/>
              <a:ext cx="44280" cy="625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4570AEC-1377-6C81-91B8-C4DA3CDE3F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77493" y="5845213"/>
                <a:ext cx="151920" cy="8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521B5C-CF31-0EBE-A8DB-B2FAAE23657F}"/>
                  </a:ext>
                </a:extLst>
              </p14:cNvPr>
              <p14:cNvContentPartPr/>
              <p14:nvPr/>
            </p14:nvContentPartPr>
            <p14:xfrm>
              <a:off x="7356773" y="2802493"/>
              <a:ext cx="9000" cy="643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521B5C-CF31-0EBE-A8DB-B2FAAE2365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03133" y="2694493"/>
                <a:ext cx="11664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9A17696-77F0-281A-B1A4-0ADE6711CD0C}"/>
                  </a:ext>
                </a:extLst>
              </p14:cNvPr>
              <p14:cNvContentPartPr/>
              <p14:nvPr/>
            </p14:nvContentPartPr>
            <p14:xfrm>
              <a:off x="5265533" y="5926213"/>
              <a:ext cx="60840" cy="80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9A17696-77F0-281A-B1A4-0ADE6711CD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11893" y="5818213"/>
                <a:ext cx="16848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0088465-0F4C-9E73-A102-0E395A8FA752}"/>
                  </a:ext>
                </a:extLst>
              </p14:cNvPr>
              <p14:cNvContentPartPr/>
              <p14:nvPr/>
            </p14:nvContentPartPr>
            <p14:xfrm>
              <a:off x="6080213" y="5847013"/>
              <a:ext cx="59400" cy="892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0088465-0F4C-9E73-A102-0E395A8FA7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26573" y="5739373"/>
                <a:ext cx="16704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981C2B-5C5D-F995-8D1C-D8B8BA2BAAC1}"/>
                  </a:ext>
                </a:extLst>
              </p14:cNvPr>
              <p14:cNvContentPartPr/>
              <p14:nvPr/>
            </p14:nvContentPartPr>
            <p14:xfrm>
              <a:off x="3258173" y="2879533"/>
              <a:ext cx="45000" cy="626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981C2B-5C5D-F995-8D1C-D8B8BA2BAAC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04173" y="2771533"/>
                <a:ext cx="15264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A04D56-FB0B-4A35-47B2-DF5CDCD05B40}"/>
                  </a:ext>
                </a:extLst>
              </p14:cNvPr>
              <p14:cNvContentPartPr/>
              <p14:nvPr/>
            </p14:nvContentPartPr>
            <p14:xfrm>
              <a:off x="1463933" y="6003973"/>
              <a:ext cx="51480" cy="659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A04D56-FB0B-4A35-47B2-DF5CDCD05B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10293" y="5895973"/>
                <a:ext cx="159120" cy="8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E440C2A-1149-DBDA-BD4E-713DE5D82EE2}"/>
                  </a:ext>
                </a:extLst>
              </p14:cNvPr>
              <p14:cNvContentPartPr/>
              <p14:nvPr/>
            </p14:nvContentPartPr>
            <p14:xfrm>
              <a:off x="1726373" y="5995333"/>
              <a:ext cx="43920" cy="617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E440C2A-1149-DBDA-BD4E-713DE5D82E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72733" y="5887693"/>
                <a:ext cx="15156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E163BF8-9067-2DA8-714D-4663A9C03EDD}"/>
                  </a:ext>
                </a:extLst>
              </p14:cNvPr>
              <p14:cNvContentPartPr/>
              <p14:nvPr/>
            </p14:nvContentPartPr>
            <p14:xfrm>
              <a:off x="7186853" y="5971213"/>
              <a:ext cx="43920" cy="666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E163BF8-9067-2DA8-714D-4663A9C03E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32853" y="5863213"/>
                <a:ext cx="15156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618F283-24BE-8E45-2A72-5CC985EBA50D}"/>
                  </a:ext>
                </a:extLst>
              </p14:cNvPr>
              <p14:cNvContentPartPr/>
              <p14:nvPr/>
            </p14:nvContentPartPr>
            <p14:xfrm>
              <a:off x="3529973" y="2853613"/>
              <a:ext cx="26280" cy="728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618F283-24BE-8E45-2A72-5CC985EBA5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75973" y="2745613"/>
                <a:ext cx="13392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77A9F5E-3400-E4D1-9E63-246C7A0B67EE}"/>
                  </a:ext>
                </a:extLst>
              </p14:cNvPr>
              <p14:cNvContentPartPr/>
              <p14:nvPr/>
            </p14:nvContentPartPr>
            <p14:xfrm>
              <a:off x="4090493" y="2843893"/>
              <a:ext cx="50400" cy="661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77A9F5E-3400-E4D1-9E63-246C7A0B67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36853" y="2735893"/>
                <a:ext cx="15804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DFC13B-36F1-E50B-A25E-4D4D53C445F0}"/>
                  </a:ext>
                </a:extLst>
              </p14:cNvPr>
              <p14:cNvContentPartPr/>
              <p14:nvPr/>
            </p14:nvContentPartPr>
            <p14:xfrm>
              <a:off x="4360133" y="2891053"/>
              <a:ext cx="25560" cy="63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DFC13B-36F1-E50B-A25E-4D4D53C445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6493" y="2783413"/>
                <a:ext cx="13320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371A81E-9E25-450D-1E16-A0A2A51BD4AA}"/>
                  </a:ext>
                </a:extLst>
              </p14:cNvPr>
              <p14:cNvContentPartPr/>
              <p14:nvPr/>
            </p14:nvContentPartPr>
            <p14:xfrm>
              <a:off x="6011093" y="2883133"/>
              <a:ext cx="86040" cy="698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371A81E-9E25-450D-1E16-A0A2A51BD4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57093" y="2775133"/>
                <a:ext cx="19368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EAA3B4-E07F-BE44-48FE-63B89BE4690D}"/>
                  </a:ext>
                </a:extLst>
              </p14:cNvPr>
              <p14:cNvContentPartPr/>
              <p14:nvPr/>
            </p14:nvContentPartPr>
            <p14:xfrm>
              <a:off x="6289733" y="2853613"/>
              <a:ext cx="17640" cy="727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EAA3B4-E07F-BE44-48FE-63B89BE469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36093" y="2745973"/>
                <a:ext cx="125280" cy="943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">
            <a:extLst>
              <a:ext uri="{FF2B5EF4-FFF2-40B4-BE49-F238E27FC236}">
                <a16:creationId xmlns:a16="http://schemas.microsoft.com/office/drawing/2014/main" id="{66E90193-5A91-989E-BD89-4CC2C522D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7414"/>
            <a:ext cx="9558867" cy="97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XGBoostRegression</a:t>
            </a:r>
            <a:r>
              <a:rPr lang="en-US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~ Medium Sized HEIs</a:t>
            </a:r>
          </a:p>
        </p:txBody>
      </p:sp>
    </p:spTree>
    <p:extLst>
      <p:ext uri="{BB962C8B-B14F-4D97-AF65-F5344CB8AC3E}">
        <p14:creationId xmlns:p14="http://schemas.microsoft.com/office/powerpoint/2010/main" val="206164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7737852" y="1913872"/>
            <a:ext cx="3917950" cy="36261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defRPr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1st Split versus Last Split ~ Mid-Size HEIS</a:t>
            </a:r>
          </a:p>
          <a:p>
            <a:endParaRPr lang="en-US" altLang="en-US" dirty="0"/>
          </a:p>
          <a:p>
            <a:r>
              <a:rPr lang="en-US" b="0" dirty="0"/>
              <a:t>Root Mean Square Error (RMSE) for this size of HEIs ranges between about (1854 and 2074),</a:t>
            </a:r>
          </a:p>
          <a:p>
            <a:r>
              <a:rPr lang="en-US" b="0" dirty="0"/>
              <a:t>Training accuracy ranges between  (56.77% and 62.7%) </a:t>
            </a:r>
          </a:p>
          <a:p>
            <a:r>
              <a:rPr lang="en-US" b="0" dirty="0"/>
              <a:t>Testing accuracy between </a:t>
            </a:r>
            <a:br>
              <a:rPr lang="en-US" b="0" dirty="0"/>
            </a:br>
            <a:r>
              <a:rPr lang="en-US" b="0" dirty="0"/>
              <a:t>(54.19% and 60.54%)</a:t>
            </a:r>
          </a:p>
          <a:p>
            <a:endParaRPr lang="en-US" b="0" dirty="0"/>
          </a:p>
          <a:p>
            <a:r>
              <a:rPr lang="en-US" b="0" dirty="0"/>
              <a:t>Better job at predicting enrollment levels based on the features, c</a:t>
            </a:r>
            <a:br>
              <a:rPr lang="en-US" b="0" dirty="0"/>
            </a:br>
            <a:r>
              <a:rPr lang="en-US" b="0" dirty="0"/>
              <a:t>closer around our 45 degree line</a:t>
            </a:r>
            <a:endParaRPr lang="en-US" altLang="en-US" b="0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8C693-1490-75E8-5320-C9CB92EB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98" y="1471339"/>
            <a:ext cx="6725589" cy="391532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D929674-FFB6-7891-D235-CF9BD5AA6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77414"/>
            <a:ext cx="9558867" cy="973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</a:pPr>
            <a:r>
              <a:rPr lang="en-US" altLang="en-US" sz="48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XGBoostRegression</a:t>
            </a:r>
            <a:r>
              <a:rPr lang="en-US" alt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~ Medium Sized HEIs</a:t>
            </a:r>
          </a:p>
        </p:txBody>
      </p:sp>
    </p:spTree>
    <p:extLst>
      <p:ext uri="{BB962C8B-B14F-4D97-AF65-F5344CB8AC3E}">
        <p14:creationId xmlns:p14="http://schemas.microsoft.com/office/powerpoint/2010/main" val="2896089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67293-1281-6B04-1B54-0BB112D3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49" y="643538"/>
            <a:ext cx="10861202" cy="35570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CDEF-1832-231E-36B7-0452D836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98" y="4905301"/>
            <a:ext cx="4988879" cy="1554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 Component Analysis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88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rgbClr val="88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6064301" y="4905300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defRPr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1st Split versus Last Split ~ Mid-Size HEIS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alt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Cumulative Variance explained by first 3 features 90%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63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E5CDEF-1832-231E-36B7-0452D836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98" y="4905301"/>
            <a:ext cx="4988879" cy="1554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Principal Component Analysis &amp; DBSCAN </a:t>
            </a:r>
            <a:br>
              <a:rPr lang="en-US" alt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en-US" sz="40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Density Based Spatial Clustering Algorithm with Noise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F746F9-E85F-4BED-9D7E-562262E8B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88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5875">
            <a:solidFill>
              <a:srgbClr val="88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568D9-3DC8-932A-8278-BDFECCBA1E88}"/>
              </a:ext>
            </a:extLst>
          </p:cNvPr>
          <p:cNvSpPr txBox="1"/>
          <p:nvPr/>
        </p:nvSpPr>
        <p:spPr>
          <a:xfrm>
            <a:off x="6064301" y="4905300"/>
            <a:ext cx="5493699" cy="155448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85000"/>
              </a:lnSpc>
              <a:spcBef>
                <a:spcPct val="0"/>
              </a:spcBef>
              <a:defRPr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alt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Clustering of data reflects Features importance</a:t>
            </a:r>
            <a:endParaRPr lang="en-US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94FA5-EA3D-8034-1501-623A3706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28" y="195272"/>
            <a:ext cx="8602275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3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EF8F9-FFEF-4EDB-8A06-8A7884ED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747CA7-2579-4FF5-95CF-E3FA65C9E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3BD94-CA0C-4C27-BB07-89F71DEA2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48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68645-8EC6-45DB-7D68-765E4B371419}"/>
              </a:ext>
            </a:extLst>
          </p:cNvPr>
          <p:cNvSpPr txBox="1"/>
          <p:nvPr/>
        </p:nvSpPr>
        <p:spPr>
          <a:xfrm>
            <a:off x="8177212" y="634946"/>
            <a:ext cx="3372529" cy="5055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Conclusions </a:t>
            </a:r>
            <a:b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&amp; </a:t>
            </a:r>
            <a:b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94563F-A66F-4B71-9C8D-5610CF13D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03595A-19F1-44C4-8C24-6E498B5F7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9F1E13B9-D2FF-3F0B-4688-C7D59375C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591354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050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771" y="7111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Research Focus &amp; Results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0EA09C1-DAA2-4292-9F6E-BEBD27453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1" r="12428" b="2"/>
          <a:stretch/>
        </p:blipFill>
        <p:spPr>
          <a:xfrm>
            <a:off x="305102" y="711146"/>
            <a:ext cx="4001315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505AAE20-E1D9-7036-ADE4-F00EB5F66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210793"/>
              </p:ext>
            </p:extLst>
          </p:nvPr>
        </p:nvGraphicFramePr>
        <p:xfrm>
          <a:off x="4593769" y="2275114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9A8C6B-70C4-7595-CE8D-F26386552F86}"/>
              </a:ext>
            </a:extLst>
          </p:cNvPr>
          <p:cNvSpPr/>
          <p:nvPr/>
        </p:nvSpPr>
        <p:spPr>
          <a:xfrm>
            <a:off x="571629" y="946248"/>
            <a:ext cx="37347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37512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7145-396F-454F-9188-EDB26104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147458-932D-16B7-6C8E-B5D013F88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40"/>
          <a:stretch/>
        </p:blipFill>
        <p:spPr>
          <a:xfrm>
            <a:off x="4688827" y="286603"/>
            <a:ext cx="3753028" cy="1103723"/>
          </a:xfrm>
          <a:prstGeom prst="rect">
            <a:avLst/>
          </a:prstGeom>
        </p:spPr>
      </p:pic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3E091FD7-CC94-35C7-F684-0D8154169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0270238"/>
              </p:ext>
            </p:extLst>
          </p:nvPr>
        </p:nvGraphicFramePr>
        <p:xfrm>
          <a:off x="736791" y="1859484"/>
          <a:ext cx="10718418" cy="4417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200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Status of Education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06FEAADE-C06F-535F-D053-C6A44557C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999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57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HEIs ~ Contraction across almost all States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7709C27-1C17-27F5-EDB8-97DF28AC0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1" r="-1" b="-1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CFB8C0F-4E01-4C10-A861-0C16EB92D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750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HEIs ~ Contraction across almost all Economic Areas</a:t>
            </a:r>
          </a:p>
        </p:txBody>
      </p:sp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B27CA8EA-22A7-5540-A7F5-55EABCE6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5" r="7270" b="-1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887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D62A-A9FB-44C3-A2E4-4B6153B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HEIs ~ </a:t>
            </a:r>
            <a:r>
              <a:rPr lang="en-US" sz="4000" dirty="0"/>
              <a:t>Significant Contraction in Private For-Profit Institutions </a:t>
            </a:r>
            <a:endParaRPr lang="en-US" sz="3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CFB8C0F-4E01-4C10-A861-0C16EB92D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ADE27EB-AB96-1642-2D01-6CE27383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9"/>
          <a:stretch/>
        </p:blipFill>
        <p:spPr>
          <a:xfrm>
            <a:off x="1905337" y="134942"/>
            <a:ext cx="8147097" cy="47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97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344068"/>
    </a:dk2>
    <a:lt2>
      <a:srgbClr val="D9E0E6"/>
    </a:lt2>
    <a:accent1>
      <a:srgbClr val="1CADE4"/>
    </a:accent1>
    <a:accent2>
      <a:srgbClr val="2683C6"/>
    </a:accent2>
    <a:accent3>
      <a:srgbClr val="28C4CC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2354</TotalTime>
  <Words>1344</Words>
  <Application>Microsoft Office PowerPoint</Application>
  <PresentationFormat>Widescreen</PresentationFormat>
  <Paragraphs>182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Retrospect</vt:lpstr>
      <vt:lpstr>Higher Education Institutions &amp; Student Enrollment An Introductory Analysis on IPDES 2012-2020 Data </vt:lpstr>
      <vt:lpstr>Project Overview</vt:lpstr>
      <vt:lpstr>Rationale</vt:lpstr>
      <vt:lpstr>Research Focus &amp; Results</vt:lpstr>
      <vt:lpstr>The Data</vt:lpstr>
      <vt:lpstr>Status of Education </vt:lpstr>
      <vt:lpstr>HEIs ~ Contraction across almost all States</vt:lpstr>
      <vt:lpstr>HEIs ~ Contraction across almost all Economic Areas</vt:lpstr>
      <vt:lpstr>HEIs ~ Significant Contraction in Private For-Profit Institutions </vt:lpstr>
      <vt:lpstr>By Size</vt:lpstr>
      <vt:lpstr>Enrollment</vt:lpstr>
      <vt:lpstr>By Gender</vt:lpstr>
      <vt:lpstr>By Race</vt:lpstr>
      <vt:lpstr>Whites vs Two or More Races </vt:lpstr>
      <vt:lpstr>PowerPoint Presentation</vt:lpstr>
      <vt:lpstr>2020 Data </vt:lpstr>
      <vt:lpstr>2020 Data </vt:lpstr>
      <vt:lpstr>2020 Data </vt:lpstr>
      <vt:lpstr>2020 Data ~ K Means </vt:lpstr>
      <vt:lpstr>2020 Data ~ K Means </vt:lpstr>
      <vt:lpstr>PowerPoint Presentation</vt:lpstr>
      <vt:lpstr>Students’ Enrollment </vt:lpstr>
      <vt:lpstr>2012-2020 SAT Scores’ Submissions </vt:lpstr>
      <vt:lpstr>2012 – 2020 Enrollment  By HEIs Size &amp; Lag </vt:lpstr>
      <vt:lpstr>Enrollment By HEIs Size &amp; Lag </vt:lpstr>
      <vt:lpstr>Quantitative Features Pearson’s Correlation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606 Capstone Project </dc:title>
  <dc:creator>Carlotta P</dc:creator>
  <cp:lastModifiedBy>Carlotta P</cp:lastModifiedBy>
  <cp:revision>32</cp:revision>
  <dcterms:created xsi:type="dcterms:W3CDTF">2022-03-16T19:29:47Z</dcterms:created>
  <dcterms:modified xsi:type="dcterms:W3CDTF">2022-05-12T00:57:49Z</dcterms:modified>
</cp:coreProperties>
</file>